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34846E-1533-4FF4-B607-D41C645CA7BB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07856A-8E02-41DB-853E-36FBD0FAA581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95800" cy="1600327"/>
          </a:xfrm>
        </p:spPr>
        <p:txBody>
          <a:bodyPr/>
          <a:lstStyle/>
          <a:p>
            <a:r>
              <a:rPr lang="en-GB" dirty="0" smtClean="0"/>
              <a:t>WW1 comes to an 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0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poetry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dirty="0" smtClean="0"/>
              <a:t>Read the poems, </a:t>
            </a:r>
            <a:r>
              <a:rPr lang="en-GB" sz="3000" b="1" i="1" dirty="0" smtClean="0"/>
              <a:t>The Third Battle of Ypres</a:t>
            </a:r>
            <a:r>
              <a:rPr lang="en-GB" sz="3000" b="1" dirty="0" smtClean="0"/>
              <a:t> </a:t>
            </a:r>
            <a:r>
              <a:rPr lang="en-GB" sz="3000" dirty="0" smtClean="0"/>
              <a:t>and </a:t>
            </a:r>
            <a:r>
              <a:rPr lang="en-GB" sz="3000" b="1" i="1" dirty="0" smtClean="0"/>
              <a:t>War</a:t>
            </a:r>
            <a:r>
              <a:rPr lang="en-GB" sz="3000" dirty="0" smtClean="0"/>
              <a:t>, and consider the following questions:</a:t>
            </a: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  <a:p>
            <a:r>
              <a:rPr lang="en-GB" sz="2800" dirty="0" smtClean="0"/>
              <a:t>What is the overall message?</a:t>
            </a:r>
          </a:p>
          <a:p>
            <a:endParaRPr lang="en-GB" sz="2800" dirty="0" smtClean="0"/>
          </a:p>
          <a:p>
            <a:r>
              <a:rPr lang="en-GB" sz="2800" dirty="0" smtClean="0"/>
              <a:t>What kinds of emotions do these poems stir?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936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Battle of Passchendaele</a:t>
            </a:r>
            <a:br>
              <a:rPr lang="en-GB" dirty="0" smtClean="0"/>
            </a:br>
            <a:r>
              <a:rPr lang="en-GB" dirty="0" smtClean="0"/>
              <a:t>(3</a:t>
            </a:r>
            <a:r>
              <a:rPr lang="en-GB" baseline="30000" dirty="0" smtClean="0"/>
              <a:t>rd</a:t>
            </a:r>
            <a:r>
              <a:rPr lang="en-GB" dirty="0" smtClean="0"/>
              <a:t> battle of Ypres)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r>
              <a:rPr lang="en-GB" dirty="0" smtClean="0"/>
              <a:t>November 1917, Belgium</a:t>
            </a:r>
          </a:p>
          <a:p>
            <a:endParaRPr lang="en-GB" dirty="0"/>
          </a:p>
          <a:p>
            <a:r>
              <a:rPr lang="en-GB" dirty="0" smtClean="0"/>
              <a:t>Offensive began on July 31, 1917</a:t>
            </a:r>
          </a:p>
          <a:p>
            <a:pPr lvl="1"/>
            <a:r>
              <a:rPr lang="en-GB" dirty="0" smtClean="0"/>
              <a:t>Over 100,000 British casualties</a:t>
            </a:r>
          </a:p>
          <a:p>
            <a:pPr marL="365760" lvl="1" indent="0">
              <a:buNone/>
            </a:pPr>
            <a:endParaRPr lang="en-GB" dirty="0" smtClean="0"/>
          </a:p>
          <a:p>
            <a:pPr marL="91440" indent="0" algn="ctr">
              <a:buNone/>
            </a:pPr>
            <a:r>
              <a:rPr lang="en-GB" b="1" i="1" dirty="0" smtClean="0"/>
              <a:t>Atrocious conditions, heavy casualties, Canadian heroism</a:t>
            </a:r>
          </a:p>
          <a:p>
            <a:endParaRPr lang="en-GB" dirty="0" smtClean="0"/>
          </a:p>
          <a:p>
            <a:r>
              <a:rPr lang="en-GB" dirty="0" smtClean="0"/>
              <a:t>Canadians capture the ridge within a week</a:t>
            </a:r>
          </a:p>
          <a:p>
            <a:pPr marL="365760" lvl="1" indent="0">
              <a:buNone/>
            </a:pPr>
            <a:r>
              <a:rPr lang="en-GB" dirty="0" smtClean="0"/>
              <a:t>(October 30 – November 6)</a:t>
            </a:r>
            <a:endParaRPr lang="en-GB" dirty="0"/>
          </a:p>
          <a:p>
            <a:pPr marL="91440" indent="0">
              <a:buNone/>
            </a:pPr>
            <a:endParaRPr lang="en-GB" dirty="0"/>
          </a:p>
          <a:p>
            <a:pPr marL="434340" indent="-342900"/>
            <a:r>
              <a:rPr lang="en-GB" dirty="0" smtClean="0"/>
              <a:t>Canadian troops established as an elite fighting corps</a:t>
            </a:r>
          </a:p>
          <a:p>
            <a:pPr marL="434340" indent="-342900"/>
            <a:r>
              <a:rPr lang="en-GB" dirty="0" smtClean="0"/>
              <a:t>9 Victoria Crosses awarded</a:t>
            </a:r>
          </a:p>
        </p:txBody>
      </p:sp>
      <p:pic>
        <p:nvPicPr>
          <p:cNvPr id="1026" name="Picture 2" descr="A bronze cross pattée bearing the crown of Saint Edward surmounted by a lion with the inscription FOR VALOUR. A crimson ribbon is attach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14800"/>
            <a:ext cx="1600200" cy="231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oogle.com/images?q=tbn:ANd9GcS_gbXU1vB7OXRUmKFsPD3Zw5C2u44l1gw_uxBkraOSmURUo97t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657600" cy="237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6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“Hundred Days”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August 8, 1918 – November 11, 1918</a:t>
            </a:r>
          </a:p>
          <a:p>
            <a:pPr lvl="1"/>
            <a:r>
              <a:rPr lang="en-GB" dirty="0" smtClean="0"/>
              <a:t>Series of offensives on the Western Front</a:t>
            </a:r>
          </a:p>
          <a:p>
            <a:pPr lvl="1"/>
            <a:endParaRPr lang="en-GB" dirty="0"/>
          </a:p>
          <a:p>
            <a:r>
              <a:rPr lang="en-GB" dirty="0" smtClean="0"/>
              <a:t>Final offensive spearheaded by Canada</a:t>
            </a:r>
          </a:p>
          <a:p>
            <a:pPr lvl="1"/>
            <a:r>
              <a:rPr lang="en-GB" dirty="0" smtClean="0"/>
              <a:t>Broke through Germany’s </a:t>
            </a:r>
            <a:r>
              <a:rPr lang="en-GB" b="1" dirty="0" smtClean="0"/>
              <a:t>“Hindenburg Line”</a:t>
            </a:r>
            <a:r>
              <a:rPr lang="en-GB" dirty="0" smtClean="0"/>
              <a:t> in NE France</a:t>
            </a:r>
          </a:p>
          <a:p>
            <a:endParaRPr lang="en-GB" dirty="0" smtClean="0"/>
          </a:p>
          <a:p>
            <a:r>
              <a:rPr lang="en-GB" dirty="0" smtClean="0"/>
              <a:t>Germans utterly exhausted</a:t>
            </a:r>
          </a:p>
          <a:p>
            <a:r>
              <a:rPr lang="en-GB" dirty="0"/>
              <a:t>W</a:t>
            </a:r>
            <a:r>
              <a:rPr lang="en-GB" dirty="0" smtClean="0"/>
              <a:t>ar was over!</a:t>
            </a:r>
          </a:p>
          <a:p>
            <a:pPr lvl="1"/>
            <a:r>
              <a:rPr lang="en-GB" dirty="0" smtClean="0"/>
              <a:t>German Kaiser Wilhelm II abdicated and fled to Holland</a:t>
            </a:r>
          </a:p>
          <a:p>
            <a:endParaRPr lang="en-GB" dirty="0"/>
          </a:p>
          <a:p>
            <a:r>
              <a:rPr lang="en-GB" dirty="0" smtClean="0"/>
              <a:t>Armistice signed on November 11, 1918 at 11am</a:t>
            </a:r>
            <a:endParaRPr lang="en-GB" dirty="0"/>
          </a:p>
        </p:txBody>
      </p:sp>
      <p:pic>
        <p:nvPicPr>
          <p:cNvPr id="2050" name="Picture 2" descr="Kaiser Wilhelm 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752600" cy="292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5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oogle.com/images?q=tbn:ANd9GcQDHkSRkFobjCG-CRdiP9FmCyBM2H5EdjW6Kp2sh_HGacIIUrY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4713">
            <a:off x="304800" y="2590800"/>
            <a:ext cx="4800600" cy="39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oogle.com/images?q=tbn:ANd9GcRdCJCtmEVrXltu8Q_5Qke9causpKhKyVka8zQfZKdXcvRWcp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509">
            <a:off x="5276624" y="2816160"/>
            <a:ext cx="3224788" cy="397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oogle.com/images?q=tbn:ANd9GcQby3l1gMVY9hTzhVKeQMOpfR-xigqEgsp07mBnzL4w1e2MX0uBF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755">
            <a:off x="630579" y="84626"/>
            <a:ext cx="2223106" cy="283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2.google.com/images?q=tbn:ANd9GcQM7wKz1xdHN8P9QR_DhEanMGpeqKSVfDI4hsARj1WTX4H8nJEMY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246">
            <a:off x="3331233" y="236748"/>
            <a:ext cx="18097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3.google.com/images?q=tbn:ANd9GcRl77LFD_rhGkp4PJEeg-z3fxyl2YKZOioVqe6ax6QGMDDLtL4rc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1884">
            <a:off x="5664331" y="473736"/>
            <a:ext cx="3100451" cy="260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homepage.mac.com/oldtownman/ww1/images/nyt0425x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14" y="533400"/>
            <a:ext cx="8295813" cy="598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Treaty of Versailles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722437"/>
            <a:ext cx="53340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June 28, 1919</a:t>
            </a:r>
          </a:p>
          <a:p>
            <a:r>
              <a:rPr lang="en-GB" dirty="0" smtClean="0"/>
              <a:t>Biggest peace conference ever</a:t>
            </a:r>
          </a:p>
          <a:p>
            <a:r>
              <a:rPr lang="en-GB" dirty="0" smtClean="0"/>
              <a:t>Led by the “Big Three”</a:t>
            </a:r>
          </a:p>
          <a:p>
            <a:pPr lvl="1"/>
            <a:r>
              <a:rPr lang="en-GB" dirty="0" smtClean="0"/>
              <a:t>David Lloyd George – Britain</a:t>
            </a:r>
          </a:p>
          <a:p>
            <a:pPr lvl="1"/>
            <a:r>
              <a:rPr lang="en-GB" dirty="0" smtClean="0"/>
              <a:t>Georges Clemenceau – France</a:t>
            </a:r>
          </a:p>
          <a:p>
            <a:pPr lvl="1"/>
            <a:r>
              <a:rPr lang="en-GB" dirty="0" smtClean="0"/>
              <a:t>Woodrow Wilson – United States of America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Canada received its own seat!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Germany not part of negotiations, but forced to sign</a:t>
            </a:r>
            <a:endParaRPr lang="en-GB" dirty="0"/>
          </a:p>
        </p:txBody>
      </p:sp>
      <p:pic>
        <p:nvPicPr>
          <p:cNvPr id="4098" name="Picture 2" descr="Treaty of Versailles, English ve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8665"/>
            <a:ext cx="3048000" cy="463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304800"/>
            <a:ext cx="5798127" cy="6248400"/>
          </a:xfrm>
        </p:spPr>
        <p:txBody>
          <a:bodyPr>
            <a:noAutofit/>
          </a:bodyPr>
          <a:lstStyle/>
          <a:p>
            <a:r>
              <a:rPr lang="en-GB" dirty="0" smtClean="0"/>
              <a:t>Creation of the </a:t>
            </a:r>
            <a:r>
              <a:rPr lang="en-GB" b="1" dirty="0" smtClean="0"/>
              <a:t>League of Nations</a:t>
            </a:r>
            <a:br>
              <a:rPr lang="en-GB" b="1" dirty="0" smtClean="0"/>
            </a:br>
            <a:endParaRPr lang="en-GB" dirty="0" smtClean="0"/>
          </a:p>
          <a:p>
            <a:r>
              <a:rPr lang="en-GB" dirty="0" smtClean="0"/>
              <a:t>Germany to accept the </a:t>
            </a:r>
            <a:r>
              <a:rPr lang="en-GB" b="1" dirty="0" smtClean="0"/>
              <a:t>“War Guilt Clause”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Germany to pay </a:t>
            </a:r>
            <a:r>
              <a:rPr lang="en-GB" b="1" dirty="0" smtClean="0"/>
              <a:t>war reparations </a:t>
            </a:r>
            <a:r>
              <a:rPr lang="en-GB" dirty="0" smtClean="0"/>
              <a:t>totalling ~$30 billion</a:t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Restrictions</a:t>
            </a:r>
            <a:r>
              <a:rPr lang="en-GB" dirty="0" smtClean="0"/>
              <a:t> on German military</a:t>
            </a:r>
          </a:p>
          <a:p>
            <a:pPr lvl="1"/>
            <a:r>
              <a:rPr lang="en-GB" dirty="0" smtClean="0"/>
              <a:t>No more than 100,000 troops</a:t>
            </a:r>
          </a:p>
          <a:p>
            <a:pPr lvl="1"/>
            <a:r>
              <a:rPr lang="en-GB" dirty="0" smtClean="0"/>
              <a:t>No U-boats or Air Force</a:t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/>
              <a:t>Demilitarization</a:t>
            </a:r>
            <a:r>
              <a:rPr lang="en-GB" dirty="0" smtClean="0"/>
              <a:t> of the Rhineland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Map of Europe redrawn</a:t>
            </a:r>
          </a:p>
          <a:p>
            <a:pPr lvl="1"/>
            <a:r>
              <a:rPr lang="en-GB" dirty="0" smtClean="0"/>
              <a:t>Reduction of Germany’s territory</a:t>
            </a:r>
          </a:p>
          <a:p>
            <a:pPr lvl="1"/>
            <a:r>
              <a:rPr lang="en-GB" dirty="0" smtClean="0"/>
              <a:t>German colonies surrendered to Allies</a:t>
            </a:r>
            <a:endParaRPr lang="en-GB" dirty="0"/>
          </a:p>
        </p:txBody>
      </p:sp>
      <p:pic>
        <p:nvPicPr>
          <p:cNvPr id="5" name="Picture 2" descr="Treaty of Versailles, English ve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3" y="1219200"/>
            <a:ext cx="3048000" cy="463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5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Canada’s participation in World War 1 was </a:t>
            </a:r>
            <a:r>
              <a:rPr lang="en-GB" sz="4000" u="sng" dirty="0" smtClean="0"/>
              <a:t>positive</a:t>
            </a:r>
            <a:r>
              <a:rPr lang="en-GB" sz="4000" dirty="0" smtClean="0"/>
              <a:t> for the country as a whole</a:t>
            </a:r>
          </a:p>
        </p:txBody>
      </p:sp>
      <p:pic>
        <p:nvPicPr>
          <p:cNvPr id="5122" name="Picture 2" descr="https://encrypted-tbn3.google.com/images?q=tbn:ANd9GcRQCtksNySxXAW0DrD7yco-NC-qvgqi6Iu9YddTZ0d80bSeIzU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68424"/>
            <a:ext cx="3838575" cy="287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4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4068763"/>
          </a:xfrm>
        </p:spPr>
        <p:txBody>
          <a:bodyPr>
            <a:normAutofit/>
          </a:bodyPr>
          <a:lstStyle/>
          <a:p>
            <a:r>
              <a:rPr lang="en-GB" sz="2500" dirty="0" smtClean="0"/>
              <a:t>Which of the terms determined in the Treaty of Versailles do you consider to be fair treatment for Germany?</a:t>
            </a:r>
          </a:p>
          <a:p>
            <a:pPr marL="0" indent="0">
              <a:buNone/>
            </a:pPr>
            <a:r>
              <a:rPr lang="en-GB" sz="2500" dirty="0" smtClean="0"/>
              <a:t>	Which are unfair?</a:t>
            </a:r>
          </a:p>
          <a:p>
            <a:endParaRPr lang="en-GB" sz="2500" dirty="0" smtClean="0"/>
          </a:p>
          <a:p>
            <a:r>
              <a:rPr lang="en-GB" sz="2500" dirty="0" smtClean="0"/>
              <a:t>“The Treaty of Versailles contains the seeds of another war.” What does this quote mean? Why would the author say this?</a:t>
            </a:r>
          </a:p>
          <a:p>
            <a:endParaRPr lang="en-GB" sz="2500" dirty="0"/>
          </a:p>
          <a:p>
            <a:r>
              <a:rPr lang="en-GB" sz="2500" dirty="0" smtClean="0"/>
              <a:t>With all of the knowledge you now possess, propose an alternate treaty/solution to the war.</a:t>
            </a:r>
            <a:endParaRPr lang="en-GB" sz="2500" dirty="0"/>
          </a:p>
        </p:txBody>
      </p:sp>
      <p:pic>
        <p:nvPicPr>
          <p:cNvPr id="6146" name="Picture 2" descr="https://encrypted-tbn0.google.com/images?q=tbn:ANd9GcTTmG1u1fpBJwronwMnQjeznJquErJHVKgbI44vTWsa8cY7L3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1905000" cy="225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5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571</TotalTime>
  <Words>245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WW1 comes to an end</vt:lpstr>
      <vt:lpstr>War poetry</vt:lpstr>
      <vt:lpstr>Battle of Passchendaele (3rd battle of Ypres)</vt:lpstr>
      <vt:lpstr>“Hundred Days”</vt:lpstr>
      <vt:lpstr>PowerPoint Presentation</vt:lpstr>
      <vt:lpstr>Treaty of Versailles</vt:lpstr>
      <vt:lpstr>PowerPoint Presentation</vt:lpstr>
      <vt:lpstr>Debate</vt:lpstr>
      <vt:lpstr>Homework!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WW1 comes to an end</dc:title>
  <dc:creator>Janice</dc:creator>
  <cp:lastModifiedBy>Janice</cp:lastModifiedBy>
  <cp:revision>63</cp:revision>
  <dcterms:created xsi:type="dcterms:W3CDTF">2012-04-10T05:28:25Z</dcterms:created>
  <dcterms:modified xsi:type="dcterms:W3CDTF">2012-04-10T14:59:53Z</dcterms:modified>
</cp:coreProperties>
</file>