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7" r:id="rId27"/>
    <p:sldId id="288" r:id="rId28"/>
    <p:sldId id="281" r:id="rId29"/>
    <p:sldId id="282" r:id="rId30"/>
    <p:sldId id="283" r:id="rId31"/>
    <p:sldId id="284" r:id="rId32"/>
    <p:sldId id="285" r:id="rId33"/>
    <p:sldId id="286" r:id="rId34"/>
    <p:sldId id="296" r:id="rId35"/>
    <p:sldId id="289" r:id="rId36"/>
    <p:sldId id="290" r:id="rId37"/>
    <p:sldId id="291" r:id="rId38"/>
    <p:sldId id="292" r:id="rId39"/>
    <p:sldId id="297" r:id="rId40"/>
    <p:sldId id="293" r:id="rId41"/>
    <p:sldId id="294" r:id="rId42"/>
    <p:sldId id="295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4A6-61CD-4676-A732-3FA5A66CA7B0}" type="datetimeFigureOut">
              <a:rPr lang="en-CA" smtClean="0"/>
              <a:t>21/02/2012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C758-DF3B-4947-B7D8-900A55BF23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4A6-61CD-4676-A732-3FA5A66CA7B0}" type="datetimeFigureOut">
              <a:rPr lang="en-CA" smtClean="0"/>
              <a:t>21/02/2012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C758-DF3B-4947-B7D8-900A55BF23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4A6-61CD-4676-A732-3FA5A66CA7B0}" type="datetimeFigureOut">
              <a:rPr lang="en-CA" smtClean="0"/>
              <a:t>21/02/2012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C758-DF3B-4947-B7D8-900A55BF23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7361"/>
            <a:ext cx="8077200" cy="4051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4A6-61CD-4676-A732-3FA5A66CA7B0}" type="datetimeFigureOut">
              <a:rPr lang="en-CA" smtClean="0"/>
              <a:t>21/02/2012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C758-DF3B-4947-B7D8-900A55BF23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6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4A6-61CD-4676-A732-3FA5A66CA7B0}" type="datetimeFigureOut">
              <a:rPr lang="en-CA" smtClean="0"/>
              <a:t>21/02/2012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C758-DF3B-4947-B7D8-900A55BF23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4A6-61CD-4676-A732-3FA5A66CA7B0}" type="datetimeFigureOut">
              <a:rPr lang="en-CA" smtClean="0"/>
              <a:t>21/02/2012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C758-DF3B-4947-B7D8-900A55BF23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4A6-61CD-4676-A732-3FA5A66CA7B0}" type="datetimeFigureOut">
              <a:rPr lang="en-CA" smtClean="0"/>
              <a:t>21/02/2012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C758-DF3B-4947-B7D8-900A55BF23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4A6-61CD-4676-A732-3FA5A66CA7B0}" type="datetimeFigureOut">
              <a:rPr lang="en-CA" smtClean="0"/>
              <a:t>21/02/2012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C758-DF3B-4947-B7D8-900A55BF23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4A6-61CD-4676-A732-3FA5A66CA7B0}" type="datetimeFigureOut">
              <a:rPr lang="en-CA" smtClean="0"/>
              <a:t>21/02/2012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C758-DF3B-4947-B7D8-900A55BF23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4A6-61CD-4676-A732-3FA5A66CA7B0}" type="datetimeFigureOut">
              <a:rPr lang="en-CA" smtClean="0"/>
              <a:t>21/02/2012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C758-DF3B-4947-B7D8-900A55BF23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64A6-61CD-4676-A732-3FA5A66CA7B0}" type="datetimeFigureOut">
              <a:rPr lang="en-CA" smtClean="0"/>
              <a:t>21/02/2012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C758-DF3B-4947-B7D8-900A55BF23A7}" type="slidenum">
              <a:rPr lang="en-CA" smtClean="0"/>
              <a:t>‹#›</a:t>
            </a:fld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A64A6-61CD-4676-A732-3FA5A66CA7B0}" type="datetimeFigureOut">
              <a:rPr lang="en-CA" smtClean="0"/>
              <a:t>21/02/2012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9C758-DF3B-4947-B7D8-900A55BF23A7}" type="slidenum">
              <a:rPr lang="en-CA" smtClean="0"/>
              <a:t>‹#›</a:t>
            </a:fld>
            <a:endParaRPr lang="en-C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can.gc.ca/kits-trousses/animat/edu06a_0000-eng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Geography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Future in Balance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9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7361"/>
            <a:ext cx="8610600" cy="40514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4 basic components of population change are:</a:t>
            </a:r>
          </a:p>
          <a:p>
            <a:r>
              <a:rPr lang="en-US" dirty="0" smtClean="0"/>
              <a:t>How many people are born – </a:t>
            </a:r>
            <a:r>
              <a:rPr lang="en-US" b="1" dirty="0" smtClean="0"/>
              <a:t>birth rate</a:t>
            </a:r>
          </a:p>
          <a:p>
            <a:r>
              <a:rPr lang="en-US" dirty="0" smtClean="0"/>
              <a:t>How many people die – </a:t>
            </a:r>
            <a:r>
              <a:rPr lang="en-US" b="1" dirty="0" smtClean="0"/>
              <a:t>death rate</a:t>
            </a:r>
            <a:endParaRPr lang="en-US" dirty="0" smtClean="0"/>
          </a:p>
          <a:p>
            <a:r>
              <a:rPr lang="en-US" dirty="0" smtClean="0"/>
              <a:t>How many move into a region – </a:t>
            </a:r>
            <a:r>
              <a:rPr lang="en-US" b="1" dirty="0" smtClean="0"/>
              <a:t>immigration rate</a:t>
            </a:r>
          </a:p>
          <a:p>
            <a:r>
              <a:rPr lang="en-US" dirty="0" smtClean="0"/>
              <a:t>How many move out of a region – </a:t>
            </a:r>
            <a:r>
              <a:rPr lang="en-US" b="1" dirty="0" smtClean="0"/>
              <a:t>emigration rate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10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rate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children born in a region for every 1,000 inhabitants</a:t>
            </a:r>
          </a:p>
          <a:p>
            <a:pPr lvl="1"/>
            <a:r>
              <a:rPr lang="en-US" dirty="0" smtClean="0"/>
              <a:t>Calculated by dividing the number of births in one year by the population</a:t>
            </a:r>
          </a:p>
          <a:p>
            <a:pPr lvl="1"/>
            <a:r>
              <a:rPr lang="en-US" dirty="0" smtClean="0"/>
              <a:t>Then multiplying the result by 1,000</a:t>
            </a:r>
          </a:p>
        </p:txBody>
      </p:sp>
    </p:spTree>
    <p:extLst>
      <p:ext uri="{BB962C8B-B14F-4D97-AF65-F5344CB8AC3E}">
        <p14:creationId xmlns:p14="http://schemas.microsoft.com/office/powerpoint/2010/main" val="34046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rate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people who die in a region for every 1,000 inhabitants</a:t>
            </a:r>
          </a:p>
          <a:p>
            <a:endParaRPr lang="en-US" dirty="0"/>
          </a:p>
          <a:p>
            <a:r>
              <a:rPr lang="en-US" dirty="0" smtClean="0"/>
              <a:t>Canada’s death rate is 7.4 deaths per 1,000 Canadians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9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increase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Subtract </a:t>
            </a:r>
            <a:r>
              <a:rPr lang="en-US" b="1" dirty="0" smtClean="0"/>
              <a:t>death rate </a:t>
            </a:r>
            <a:r>
              <a:rPr lang="en-US" dirty="0" smtClean="0"/>
              <a:t>from </a:t>
            </a:r>
            <a:r>
              <a:rPr lang="en-US" b="1" dirty="0" smtClean="0"/>
              <a:t>birth rate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** This figure </a:t>
            </a:r>
            <a:r>
              <a:rPr lang="en-US" b="1" u="sng" dirty="0" smtClean="0"/>
              <a:t>does not</a:t>
            </a:r>
            <a:r>
              <a:rPr lang="en-US" dirty="0" smtClean="0"/>
              <a:t> include the increase that comes from immigrants **</a:t>
            </a:r>
          </a:p>
        </p:txBody>
      </p:sp>
    </p:spTree>
    <p:extLst>
      <p:ext uri="{BB962C8B-B14F-4D97-AF65-F5344CB8AC3E}">
        <p14:creationId xmlns:p14="http://schemas.microsoft.com/office/powerpoint/2010/main" val="36663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24839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exponential rate of increase</a:t>
            </a:r>
            <a:r>
              <a:rPr lang="en-US" dirty="0"/>
              <a:t> explains that human population </a:t>
            </a:r>
            <a:r>
              <a:rPr lang="en-US" b="1" u="sng" dirty="0"/>
              <a:t>does not</a:t>
            </a:r>
            <a:r>
              <a:rPr lang="en-US" dirty="0"/>
              <a:t> increase at the regular arithmetic rate</a:t>
            </a:r>
            <a:endParaRPr lang="en-CA" dirty="0"/>
          </a:p>
          <a:p>
            <a:endParaRPr lang="en-US" dirty="0" smtClean="0"/>
          </a:p>
          <a:p>
            <a:r>
              <a:rPr lang="en-US" dirty="0" smtClean="0"/>
              <a:t>A convenient way of expression exponential population growth is to use the </a:t>
            </a:r>
            <a:r>
              <a:rPr lang="en-US" b="1" dirty="0" smtClean="0"/>
              <a:t>length of time</a:t>
            </a:r>
            <a:r>
              <a:rPr lang="en-US" dirty="0" smtClean="0"/>
              <a:t> it would take for a population to </a:t>
            </a:r>
            <a:r>
              <a:rPr lang="en-US" b="1" dirty="0" smtClean="0"/>
              <a:t>double</a:t>
            </a:r>
          </a:p>
          <a:p>
            <a:r>
              <a:rPr lang="en-US" b="1" dirty="0" smtClean="0"/>
              <a:t>Rule of 70</a:t>
            </a:r>
            <a:r>
              <a:rPr lang="en-US" dirty="0" smtClean="0"/>
              <a:t> states that doubling time is 70 divided by the growth rate (in percentage) per year</a:t>
            </a:r>
            <a:endParaRPr lang="en-CA" b="1" u="sng" dirty="0"/>
          </a:p>
        </p:txBody>
      </p:sp>
    </p:spTree>
    <p:extLst>
      <p:ext uri="{BB962C8B-B14F-4D97-AF65-F5344CB8AC3E}">
        <p14:creationId xmlns:p14="http://schemas.microsoft.com/office/powerpoint/2010/main" val="21754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Calculate the doubling time for India and Russia</a:t>
            </a:r>
          </a:p>
          <a:p>
            <a:pPr marL="0" indent="0" algn="ctr">
              <a:buNone/>
            </a:pPr>
            <a:r>
              <a:rPr lang="en-US" sz="2000" dirty="0" smtClean="0"/>
              <a:t>(Refer to figure 11-7 on pg. 362 of Counterpoints)</a:t>
            </a:r>
          </a:p>
          <a:p>
            <a:pPr marL="0" indent="0">
              <a:buNone/>
            </a:pPr>
            <a:endParaRPr lang="en-US" sz="3200" u="sng" dirty="0"/>
          </a:p>
          <a:p>
            <a:pPr marL="0" indent="0">
              <a:buNone/>
            </a:pPr>
            <a:r>
              <a:rPr lang="en-US" sz="3200" u="sng" dirty="0" smtClean="0"/>
              <a:t>Homework:</a:t>
            </a:r>
          </a:p>
          <a:p>
            <a:pPr marL="0" indent="0">
              <a:buNone/>
            </a:pPr>
            <a:r>
              <a:rPr lang="en-US" sz="3200" dirty="0" smtClean="0"/>
              <a:t>Counterpoints: Pg. 364 #4-5</a:t>
            </a:r>
          </a:p>
          <a:p>
            <a:pPr marL="457200" lvl="1" indent="0">
              <a:buNone/>
            </a:pPr>
            <a:r>
              <a:rPr lang="en-US" sz="2800" dirty="0" smtClean="0"/>
              <a:t>Read pg. 365-374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228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demographic revolution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09443" y="2349363"/>
            <a:ext cx="7125112" cy="4051437"/>
          </a:xfrm>
        </p:spPr>
        <p:txBody>
          <a:bodyPr>
            <a:noAutofit/>
          </a:bodyPr>
          <a:lstStyle/>
          <a:p>
            <a:r>
              <a:rPr lang="en-US" dirty="0" smtClean="0"/>
              <a:t>Revolution = “A turnaround”</a:t>
            </a:r>
          </a:p>
          <a:p>
            <a:endParaRPr lang="en-US" dirty="0"/>
          </a:p>
          <a:p>
            <a:r>
              <a:rPr lang="en-US" dirty="0" smtClean="0"/>
              <a:t>For the most of human history, up to before the 1700s, population growth was </a:t>
            </a:r>
            <a:r>
              <a:rPr lang="en-US" b="1" dirty="0" smtClean="0"/>
              <a:t>slow</a:t>
            </a:r>
            <a:endParaRPr lang="en-US" dirty="0" smtClean="0"/>
          </a:p>
          <a:p>
            <a:pPr lvl="1"/>
            <a:r>
              <a:rPr lang="en-US" dirty="0" smtClean="0"/>
              <a:t>Death rates were high</a:t>
            </a:r>
          </a:p>
          <a:p>
            <a:pPr lvl="2"/>
            <a:r>
              <a:rPr lang="en-US" dirty="0" smtClean="0"/>
              <a:t>Disease, poor medical care, poor nutrition, unsanitary living conditions, etc.</a:t>
            </a:r>
          </a:p>
          <a:p>
            <a:pPr lvl="1"/>
            <a:r>
              <a:rPr lang="en-US" dirty="0"/>
              <a:t>Families had many children</a:t>
            </a:r>
          </a:p>
          <a:p>
            <a:pPr lvl="2"/>
            <a:r>
              <a:rPr lang="en-US" dirty="0"/>
              <a:t>Make sure that a few would survive</a:t>
            </a:r>
          </a:p>
          <a:p>
            <a:pPr lvl="2"/>
            <a:r>
              <a:rPr lang="en-US" dirty="0"/>
              <a:t>Help out on the farm</a:t>
            </a:r>
          </a:p>
          <a:p>
            <a:pPr lvl="2"/>
            <a:r>
              <a:rPr lang="en-US" dirty="0" smtClean="0"/>
              <a:t>Caretaker </a:t>
            </a:r>
            <a:r>
              <a:rPr lang="en-US" dirty="0"/>
              <a:t>for parents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5130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history of population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2514600"/>
            <a:ext cx="7125112" cy="4051437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400" dirty="0"/>
              <a:t>Average life expectancy was ~30 </a:t>
            </a:r>
            <a:r>
              <a:rPr lang="en-US" sz="2400" dirty="0" smtClean="0"/>
              <a:t>years</a:t>
            </a:r>
          </a:p>
          <a:p>
            <a:pPr marL="0" lvl="1" indent="0">
              <a:buNone/>
            </a:pPr>
            <a:endParaRPr lang="en-US" dirty="0" smtClean="0"/>
          </a:p>
          <a:p>
            <a:r>
              <a:rPr lang="en-US" dirty="0" smtClean="0"/>
              <a:t>After 1750, drastic decrease in death rate</a:t>
            </a:r>
          </a:p>
          <a:p>
            <a:pPr lvl="1"/>
            <a:r>
              <a:rPr lang="en-US" dirty="0" smtClean="0"/>
              <a:t>Improvements in diet, living conditions, preventative medicine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Overall improvement in quality of life</a:t>
            </a:r>
          </a:p>
          <a:p>
            <a:r>
              <a:rPr lang="en-US" dirty="0" smtClean="0"/>
              <a:t>Birth rates remain high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905955" cy="48220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 smtClean="0"/>
              <a:t>RAPID POPULATION GROWTH</a:t>
            </a:r>
            <a:endParaRPr lang="en-CA" sz="8000" dirty="0"/>
          </a:p>
        </p:txBody>
      </p:sp>
    </p:spTree>
    <p:extLst>
      <p:ext uri="{BB962C8B-B14F-4D97-AF65-F5344CB8AC3E}">
        <p14:creationId xmlns:p14="http://schemas.microsoft.com/office/powerpoint/2010/main" val="3254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rate begins to decrease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Great Depression &amp; WW2 kept birth rates low in most Western countries</a:t>
            </a:r>
          </a:p>
          <a:p>
            <a:endParaRPr lang="en-US" dirty="0"/>
          </a:p>
          <a:p>
            <a:r>
              <a:rPr lang="en-US" dirty="0" smtClean="0"/>
              <a:t>Today, Western countries experience a lower birth rate and longer life expectancy</a:t>
            </a:r>
          </a:p>
          <a:p>
            <a:pPr lvl="1"/>
            <a:r>
              <a:rPr lang="en-US" dirty="0" smtClean="0"/>
              <a:t>Due to modernization, improvement in technologies, change in culture, expenses, 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54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unit all about?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Distribution, Increase, Aging</a:t>
            </a:r>
          </a:p>
          <a:p>
            <a:r>
              <a:rPr lang="en-US" dirty="0" smtClean="0"/>
              <a:t>Disparity between rich &amp; poor</a:t>
            </a:r>
          </a:p>
          <a:p>
            <a:pPr lvl="1"/>
            <a:r>
              <a:rPr lang="en-US" dirty="0" smtClean="0"/>
              <a:t>Poverty</a:t>
            </a:r>
          </a:p>
          <a:p>
            <a:r>
              <a:rPr lang="en-US" dirty="0" smtClean="0"/>
              <a:t>Developed vs. Developing nations</a:t>
            </a:r>
          </a:p>
          <a:p>
            <a:pPr lvl="1"/>
            <a:r>
              <a:rPr lang="en-US" dirty="0" smtClean="0"/>
              <a:t>Standards of living</a:t>
            </a:r>
          </a:p>
          <a:p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Carbon emissions, Sustainable living</a:t>
            </a:r>
          </a:p>
          <a:p>
            <a:r>
              <a:rPr lang="en-US" dirty="0" smtClean="0"/>
              <a:t>Health crises</a:t>
            </a:r>
          </a:p>
          <a:p>
            <a:pPr lvl="1"/>
            <a:r>
              <a:rPr lang="en-US" dirty="0" smtClean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4588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transition 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Model:	simplify information and make it 				more easily understandable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DTM:		based on changes in natural 						increase in several countries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	</a:t>
            </a:r>
            <a:r>
              <a:rPr lang="en-US" sz="1800" i="1" dirty="0" smtClean="0"/>
              <a:t>(in Western Europe &amp; North America)</a:t>
            </a:r>
            <a:endParaRPr lang="en-CA" sz="1800" i="1" dirty="0"/>
          </a:p>
        </p:txBody>
      </p:sp>
    </p:spTree>
    <p:extLst>
      <p:ext uri="{BB962C8B-B14F-4D97-AF65-F5344CB8AC3E}">
        <p14:creationId xmlns:p14="http://schemas.microsoft.com/office/powerpoint/2010/main" val="74998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8761"/>
            <a:ext cx="8610600" cy="3755239"/>
          </a:xfrm>
        </p:spPr>
        <p:txBody>
          <a:bodyPr/>
          <a:lstStyle/>
          <a:p>
            <a:r>
              <a:rPr lang="en-US" dirty="0" smtClean="0"/>
              <a:t>Shows changes over a period of time in </a:t>
            </a:r>
            <a:r>
              <a:rPr lang="en-US" u="sng" dirty="0" smtClean="0"/>
              <a:t>3 elements:</a:t>
            </a:r>
          </a:p>
          <a:p>
            <a:pPr lvl="1"/>
            <a:r>
              <a:rPr lang="en-US" dirty="0" smtClean="0"/>
              <a:t>Birth rates</a:t>
            </a:r>
          </a:p>
          <a:p>
            <a:pPr lvl="1"/>
            <a:r>
              <a:rPr lang="en-US" dirty="0" smtClean="0"/>
              <a:t>Death rates</a:t>
            </a:r>
          </a:p>
          <a:p>
            <a:pPr lvl="1"/>
            <a:r>
              <a:rPr lang="en-US" dirty="0" smtClean="0"/>
              <a:t>Overall trends in population</a:t>
            </a:r>
            <a:endParaRPr lang="en-CA" dirty="0"/>
          </a:p>
        </p:txBody>
      </p:sp>
      <p:pic>
        <p:nvPicPr>
          <p:cNvPr id="1026" name="Picture 2" descr="http://pdsblogs.org/pdsapes810/files/2009/12/pop_rat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925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DTM: divided into 5 Stages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87680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STAGE 1</a:t>
            </a:r>
          </a:p>
          <a:p>
            <a:r>
              <a:rPr lang="en-US" dirty="0" smtClean="0"/>
              <a:t>High birth rate</a:t>
            </a:r>
          </a:p>
          <a:p>
            <a:r>
              <a:rPr lang="en-US" dirty="0" smtClean="0"/>
              <a:t>High death rate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STAGE 2</a:t>
            </a:r>
            <a:endParaRPr lang="en-US" dirty="0" smtClean="0"/>
          </a:p>
          <a:p>
            <a:r>
              <a:rPr lang="en-US" dirty="0" smtClean="0"/>
              <a:t>High birth rate</a:t>
            </a:r>
          </a:p>
          <a:p>
            <a:r>
              <a:rPr lang="en-US" dirty="0" smtClean="0"/>
              <a:t>Decreasing death rate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STAGE 3</a:t>
            </a:r>
            <a:endParaRPr lang="en-US" dirty="0" smtClean="0"/>
          </a:p>
          <a:p>
            <a:r>
              <a:rPr lang="en-US" dirty="0" smtClean="0"/>
              <a:t>Decreasing birth rate</a:t>
            </a:r>
          </a:p>
          <a:p>
            <a:r>
              <a:rPr lang="en-US" dirty="0" smtClean="0"/>
              <a:t>Low death rate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STAGE 4</a:t>
            </a:r>
          </a:p>
          <a:p>
            <a:r>
              <a:rPr lang="en-US" dirty="0" smtClean="0"/>
              <a:t>Low birth rate</a:t>
            </a:r>
          </a:p>
          <a:p>
            <a:r>
              <a:rPr lang="en-US" dirty="0"/>
              <a:t>L</a:t>
            </a:r>
            <a:r>
              <a:rPr lang="en-US" dirty="0" smtClean="0"/>
              <a:t>ow death rate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STAGE 5</a:t>
            </a:r>
            <a:endParaRPr lang="en-US" dirty="0" smtClean="0"/>
          </a:p>
          <a:p>
            <a:r>
              <a:rPr lang="en-US" dirty="0" smtClean="0"/>
              <a:t>Birth rates drop below death rates</a:t>
            </a:r>
          </a:p>
        </p:txBody>
      </p:sp>
      <p:pic>
        <p:nvPicPr>
          <p:cNvPr id="4" name="Picture 2" descr="http://pdsblogs.org/pdsapes810/files/2009/12/pop_rat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122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careful…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DTM is based on what has happened in </a:t>
            </a:r>
            <a:r>
              <a:rPr lang="en-US" b="1" dirty="0" smtClean="0"/>
              <a:t>developed</a:t>
            </a:r>
            <a:r>
              <a:rPr lang="en-US" dirty="0" smtClean="0"/>
              <a:t> countries</a:t>
            </a:r>
          </a:p>
          <a:p>
            <a:endParaRPr lang="en-US" dirty="0" smtClean="0"/>
          </a:p>
          <a:p>
            <a:r>
              <a:rPr lang="en-US" dirty="0" smtClean="0"/>
              <a:t>Key: </a:t>
            </a:r>
            <a:r>
              <a:rPr lang="en-US" b="1" dirty="0" smtClean="0"/>
              <a:t>population growth rates of countries that are industrializing go through a series of transitions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3438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profiles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7361"/>
            <a:ext cx="8534399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sz="1800" dirty="0" smtClean="0"/>
              <a:t>aka </a:t>
            </a:r>
            <a:r>
              <a:rPr lang="en-US" dirty="0" smtClean="0"/>
              <a:t>Population pyramids, </a:t>
            </a:r>
            <a:r>
              <a:rPr lang="en-US" sz="1800" dirty="0" smtClean="0"/>
              <a:t>aka </a:t>
            </a:r>
            <a:r>
              <a:rPr lang="en-US" dirty="0" smtClean="0"/>
              <a:t>Age Structure diagram)</a:t>
            </a:r>
          </a:p>
          <a:p>
            <a:r>
              <a:rPr lang="en-US" dirty="0" smtClean="0"/>
              <a:t>Reveals the age &amp; gender structure of a population</a:t>
            </a:r>
          </a:p>
          <a:p>
            <a:endParaRPr lang="en-US" dirty="0"/>
          </a:p>
          <a:p>
            <a:r>
              <a:rPr lang="en-US" dirty="0" smtClean="0"/>
              <a:t>Displayed as two back-to-back bar graphs</a:t>
            </a:r>
          </a:p>
          <a:p>
            <a:pPr lvl="1"/>
            <a:r>
              <a:rPr lang="en-US" dirty="0" smtClean="0"/>
              <a:t>Population plotted on the X-axis</a:t>
            </a:r>
          </a:p>
          <a:p>
            <a:pPr lvl="1"/>
            <a:r>
              <a:rPr lang="en-US" dirty="0" smtClean="0"/>
              <a:t>Age plotted on the Y-axis</a:t>
            </a:r>
          </a:p>
        </p:txBody>
      </p:sp>
    </p:spTree>
    <p:extLst>
      <p:ext uri="{BB962C8B-B14F-4D97-AF65-F5344CB8AC3E}">
        <p14:creationId xmlns:p14="http://schemas.microsoft.com/office/powerpoint/2010/main" val="34889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03" y="304800"/>
            <a:ext cx="7125113" cy="924475"/>
          </a:xfrm>
        </p:spPr>
        <p:txBody>
          <a:bodyPr/>
          <a:lstStyle/>
          <a:p>
            <a:r>
              <a:rPr lang="en-US" dirty="0" smtClean="0"/>
              <a:t>For example…</a:t>
            </a:r>
            <a:endParaRPr lang="en-CA" dirty="0"/>
          </a:p>
        </p:txBody>
      </p:sp>
      <p:pic>
        <p:nvPicPr>
          <p:cNvPr id="2052" name="Picture 4" descr="http://img43.imageshack.us/img43/2347/905527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9772"/>
            <a:ext cx="7360516" cy="51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olife.org.nz/wp-content/uploads/2011/01/populationPyramidInd.php_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87" y="0"/>
            <a:ext cx="459351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14224" r="32509" b="20474"/>
          <a:stretch/>
        </p:blipFill>
        <p:spPr bwMode="auto">
          <a:xfrm>
            <a:off x="-36786" y="0"/>
            <a:ext cx="91842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198962"/>
            <a:ext cx="28956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REVIEW</a:t>
            </a:r>
            <a:endParaRPr lang="en-CA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07361"/>
            <a:ext cx="8458200" cy="4051437"/>
          </a:xfrm>
        </p:spPr>
        <p:txBody>
          <a:bodyPr>
            <a:normAutofit/>
          </a:bodyPr>
          <a:lstStyle/>
          <a:p>
            <a:pPr marL="0" lvl="0" indent="0">
              <a:buClr>
                <a:srgbClr val="FEDD78"/>
              </a:buClr>
              <a:buNone/>
            </a:pPr>
            <a:r>
              <a:rPr lang="en-CA" sz="1400" dirty="0">
                <a:solidFill>
                  <a:prstClr val="white"/>
                </a:solidFill>
                <a:hlinkClick r:id="rId2"/>
              </a:rPr>
              <a:t>http://www.statcan.gc.ca/kits-trousses/animat/edu06a_0000-eng.htm</a:t>
            </a:r>
            <a:endParaRPr lang="en-CA" sz="14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1956 – 2006</a:t>
            </a:r>
          </a:p>
          <a:p>
            <a:r>
              <a:rPr lang="en-US" dirty="0" smtClean="0"/>
              <a:t>Describe the changes you see from the animation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a prediction for the future of Canada’s population</a:t>
            </a:r>
          </a:p>
        </p:txBody>
      </p:sp>
    </p:spTree>
    <p:extLst>
      <p:ext uri="{BB962C8B-B14F-4D97-AF65-F5344CB8AC3E}">
        <p14:creationId xmlns:p14="http://schemas.microsoft.com/office/powerpoint/2010/main" val="10798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population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82155" cy="2438399"/>
          </a:xfrm>
        </p:spPr>
        <p:txBody>
          <a:bodyPr/>
          <a:lstStyle/>
          <a:p>
            <a:r>
              <a:rPr lang="en-US" dirty="0" smtClean="0"/>
              <a:t>Birth &amp; death rates have been dropping steadily</a:t>
            </a:r>
          </a:p>
          <a:p>
            <a:pPr lvl="1"/>
            <a:r>
              <a:rPr lang="en-US" dirty="0" smtClean="0"/>
              <a:t>Population is getting older</a:t>
            </a:r>
          </a:p>
          <a:p>
            <a:pPr lvl="1"/>
            <a:r>
              <a:rPr lang="en-US" dirty="0" smtClean="0"/>
              <a:t>In 1951, 1 in 13 were over 65</a:t>
            </a:r>
          </a:p>
          <a:p>
            <a:pPr lvl="1"/>
            <a:r>
              <a:rPr lang="en-US" dirty="0" smtClean="0"/>
              <a:t>In 2020, estimated that 1 in 5 will be over 65</a:t>
            </a:r>
          </a:p>
        </p:txBody>
      </p:sp>
      <p:pic>
        <p:nvPicPr>
          <p:cNvPr id="4098" name="Picture 2" descr="http://tothepointwithbozic.com/wp-content/uploads/2011/08/aging-pop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5814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aging population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3561"/>
            <a:ext cx="7982155" cy="4822039"/>
          </a:xfrm>
        </p:spPr>
        <p:txBody>
          <a:bodyPr/>
          <a:lstStyle/>
          <a:p>
            <a:r>
              <a:rPr lang="en-US" dirty="0" smtClean="0"/>
              <a:t>One of the biggest changes taking place in the developed world today is </a:t>
            </a:r>
            <a:r>
              <a:rPr lang="en-US" b="1" dirty="0" smtClean="0"/>
              <a:t>aging</a:t>
            </a:r>
          </a:p>
          <a:p>
            <a:pPr lvl="1"/>
            <a:r>
              <a:rPr lang="en-US" dirty="0" smtClean="0"/>
              <a:t>In Canada, baby boomers make up more than 30% of the population</a:t>
            </a:r>
          </a:p>
          <a:p>
            <a:pPr lvl="1"/>
            <a:r>
              <a:rPr lang="en-US" dirty="0" smtClean="0"/>
              <a:t>In BC, 65+ make up 15% of the population, up from 10% in 1979… And is expected to reach 23% by 2030</a:t>
            </a:r>
          </a:p>
          <a:p>
            <a:endParaRPr lang="en-US" dirty="0" smtClean="0"/>
          </a:p>
          <a:p>
            <a:r>
              <a:rPr lang="en-US" dirty="0" smtClean="0"/>
              <a:t>Trend is the same for most developed countries</a:t>
            </a:r>
            <a:endParaRPr lang="en-US" dirty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42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population growth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Two thousand years ago, there were approximately </a:t>
            </a:r>
            <a:r>
              <a:rPr lang="en-US" b="1" dirty="0" smtClean="0"/>
              <a:t>300 million </a:t>
            </a:r>
            <a:r>
              <a:rPr lang="en-US" dirty="0" smtClean="0"/>
              <a:t>people on earth</a:t>
            </a:r>
          </a:p>
          <a:p>
            <a:r>
              <a:rPr lang="en-US" dirty="0" smtClean="0"/>
              <a:t>In 1804, there were </a:t>
            </a:r>
            <a:r>
              <a:rPr lang="en-US" b="1" dirty="0" smtClean="0"/>
              <a:t>1 billion</a:t>
            </a:r>
          </a:p>
          <a:p>
            <a:r>
              <a:rPr lang="en-US" dirty="0" smtClean="0"/>
              <a:t>The 20</a:t>
            </a:r>
            <a:r>
              <a:rPr lang="en-US" baseline="30000" dirty="0" smtClean="0"/>
              <a:t>th</a:t>
            </a:r>
            <a:r>
              <a:rPr lang="en-US" dirty="0" smtClean="0"/>
              <a:t> century began with a world population of under </a:t>
            </a:r>
            <a:r>
              <a:rPr lang="en-US" b="1" dirty="0" smtClean="0"/>
              <a:t>2 billion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At the end of the 2oth century, that number </a:t>
            </a:r>
            <a:r>
              <a:rPr lang="en-US" b="1" u="sng" dirty="0" smtClean="0"/>
              <a:t>tripled</a:t>
            </a:r>
          </a:p>
          <a:p>
            <a:pPr marL="0" indent="0" algn="ctr">
              <a:buNone/>
            </a:pPr>
            <a:r>
              <a:rPr lang="en-US" sz="2800" dirty="0" smtClean="0"/>
              <a:t>Today, 76 million people are added to the Earth’s population every year!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898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43" y="1752600"/>
            <a:ext cx="7829757" cy="4898239"/>
          </a:xfrm>
        </p:spPr>
        <p:txBody>
          <a:bodyPr/>
          <a:lstStyle/>
          <a:p>
            <a:r>
              <a:rPr lang="en-US" dirty="0" smtClean="0"/>
              <a:t>Increased dependency ratio</a:t>
            </a:r>
          </a:p>
          <a:p>
            <a:pPr lvl="1"/>
            <a:r>
              <a:rPr lang="en-US" dirty="0" smtClean="0"/>
              <a:t>Ratio of those not working to those who are working</a:t>
            </a:r>
          </a:p>
          <a:p>
            <a:pPr lvl="1"/>
            <a:r>
              <a:rPr lang="en-US" dirty="0" smtClean="0"/>
              <a:t>Ratio of youth &amp; senior to working-age population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Estimated 84 dependents for every 100 people of working age by 2056</a:t>
            </a:r>
          </a:p>
          <a:p>
            <a:pPr lvl="1"/>
            <a:r>
              <a:rPr lang="en-US" dirty="0" smtClean="0"/>
              <a:t>50 seniors; 34 youths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800" dirty="0" smtClean="0"/>
              <a:t>More people are moving out of the working age range than into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754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513925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An aging population has consequences that affect various aspects of society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898239"/>
          </a:xfrm>
        </p:spPr>
        <p:txBody>
          <a:bodyPr/>
          <a:lstStyle/>
          <a:p>
            <a:r>
              <a:rPr lang="en-US" b="1" dirty="0" smtClean="0"/>
              <a:t>Health care: Increase in disease &amp; disabilities</a:t>
            </a:r>
          </a:p>
          <a:p>
            <a:pPr lvl="1"/>
            <a:r>
              <a:rPr lang="en-US" dirty="0" smtClean="0"/>
              <a:t>Exploding health care expenditures</a:t>
            </a:r>
          </a:p>
          <a:p>
            <a:pPr lvl="1"/>
            <a:r>
              <a:rPr lang="en-US" dirty="0" smtClean="0"/>
              <a:t>Reconstruct health care system</a:t>
            </a:r>
          </a:p>
        </p:txBody>
      </p:sp>
    </p:spTree>
    <p:extLst>
      <p:ext uri="{BB962C8B-B14F-4D97-AF65-F5344CB8AC3E}">
        <p14:creationId xmlns:p14="http://schemas.microsoft.com/office/powerpoint/2010/main" val="18883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7361"/>
            <a:ext cx="8077200" cy="4822039"/>
          </a:xfrm>
        </p:spPr>
        <p:txBody>
          <a:bodyPr/>
          <a:lstStyle/>
          <a:p>
            <a:r>
              <a:rPr lang="en-US" b="1" dirty="0"/>
              <a:t>Strained </a:t>
            </a:r>
            <a:r>
              <a:rPr lang="en-US" b="1" dirty="0" err="1"/>
              <a:t>labour</a:t>
            </a:r>
            <a:r>
              <a:rPr lang="en-US" b="1" dirty="0"/>
              <a:t> force</a:t>
            </a:r>
          </a:p>
          <a:p>
            <a:pPr lvl="1"/>
            <a:r>
              <a:rPr lang="en-US" dirty="0"/>
              <a:t>Fastest </a:t>
            </a:r>
            <a:r>
              <a:rPr lang="en-US" dirty="0" smtClean="0"/>
              <a:t>growing portion of the population will soon be leaving the work force</a:t>
            </a:r>
          </a:p>
          <a:p>
            <a:pPr marL="457200" lvl="1" indent="0">
              <a:buNone/>
            </a:pPr>
            <a:r>
              <a:rPr lang="en-US" b="1" i="1" dirty="0" smtClean="0"/>
              <a:t>Do we have enough people to fill their places?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Potential solutions:</a:t>
            </a:r>
          </a:p>
          <a:p>
            <a:pPr lvl="1"/>
            <a:r>
              <a:rPr lang="en-US" dirty="0" smtClean="0"/>
              <a:t>Increase productivity among the smaller </a:t>
            </a:r>
            <a:r>
              <a:rPr lang="en-US" dirty="0" err="1" smtClean="0"/>
              <a:t>labour</a:t>
            </a:r>
            <a:r>
              <a:rPr lang="en-US" dirty="0" smtClean="0"/>
              <a:t> pool</a:t>
            </a:r>
          </a:p>
          <a:p>
            <a:pPr lvl="1"/>
            <a:r>
              <a:rPr lang="en-US" dirty="0" smtClean="0"/>
              <a:t>Encourage retirement-aged workers to stay</a:t>
            </a:r>
          </a:p>
          <a:p>
            <a:pPr lvl="1"/>
            <a:r>
              <a:rPr lang="en-US" dirty="0" smtClean="0"/>
              <a:t>Immigrants!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595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looks to immigrants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7361"/>
            <a:ext cx="8153400" cy="4745839"/>
          </a:xfrm>
        </p:spPr>
        <p:txBody>
          <a:bodyPr/>
          <a:lstStyle/>
          <a:p>
            <a:r>
              <a:rPr lang="en-US" dirty="0" smtClean="0"/>
              <a:t>Immigrants who arrived during the 1900s accounted for ~70% of the </a:t>
            </a:r>
            <a:r>
              <a:rPr lang="en-US" dirty="0" err="1" smtClean="0"/>
              <a:t>labour</a:t>
            </a:r>
            <a:r>
              <a:rPr lang="en-US" dirty="0" smtClean="0"/>
              <a:t> force growth between 1991 and 2001</a:t>
            </a:r>
          </a:p>
          <a:p>
            <a:pPr lvl="1"/>
            <a:r>
              <a:rPr lang="en-US" dirty="0" smtClean="0"/>
              <a:t>Stats Canada expects it to soon become 100%</a:t>
            </a:r>
          </a:p>
        </p:txBody>
      </p:sp>
    </p:spTree>
    <p:extLst>
      <p:ext uri="{BB962C8B-B14F-4D97-AF65-F5344CB8AC3E}">
        <p14:creationId xmlns:p14="http://schemas.microsoft.com/office/powerpoint/2010/main" val="40817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75724"/>
            <a:ext cx="8686800" cy="924475"/>
          </a:xfrm>
        </p:spPr>
        <p:txBody>
          <a:bodyPr/>
          <a:lstStyle/>
          <a:p>
            <a:r>
              <a:rPr lang="en-US" dirty="0" smtClean="0"/>
              <a:t>Examine the maps on pg. 380 &amp; 381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7361"/>
            <a:ext cx="8001000" cy="4745839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dirty="0" smtClean="0"/>
              <a:t>Where do people tend to live?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What is the relationship between population distribution &amp; climate/topography?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Which two continents are most densely populated? Are they located north or south of the equator?</a:t>
            </a:r>
          </a:p>
          <a:p>
            <a:pPr marL="457200" indent="-457200">
              <a:buAutoNum type="arabicParenR"/>
            </a:pPr>
            <a:r>
              <a:rPr lang="en-US" dirty="0" smtClean="0"/>
              <a:t>Come up with a list of reasons that might account for the density in these two continents.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11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Development Report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Human Development Index (HDI)</a:t>
            </a:r>
          </a:p>
          <a:p>
            <a:pPr lvl="1"/>
            <a:r>
              <a:rPr lang="en-US" dirty="0" smtClean="0"/>
              <a:t>Ranks standard of living in UN member countries according to 3 indicators:</a:t>
            </a:r>
            <a:endParaRPr lang="en-CA" dirty="0" smtClean="0"/>
          </a:p>
          <a:p>
            <a:pPr marL="914400" lvl="1" indent="-457200">
              <a:buAutoNum type="arabicParenR"/>
            </a:pPr>
            <a:r>
              <a:rPr lang="en-US" dirty="0" smtClean="0"/>
              <a:t>Life expectancy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Literacy rate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GDP per capita</a:t>
            </a:r>
          </a:p>
        </p:txBody>
      </p:sp>
    </p:spTree>
    <p:extLst>
      <p:ext uri="{BB962C8B-B14F-4D97-AF65-F5344CB8AC3E}">
        <p14:creationId xmlns:p14="http://schemas.microsoft.com/office/powerpoint/2010/main" val="33270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http://www.globalsherpa.org/wp-content/uploads/2012/01/Human-Development-Index-HDI-Table-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87" y="0"/>
            <a:ext cx="669674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development report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3115598"/>
          </a:xfrm>
        </p:spPr>
        <p:txBody>
          <a:bodyPr/>
          <a:lstStyle/>
          <a:p>
            <a:r>
              <a:rPr lang="en-US" dirty="0" smtClean="0"/>
              <a:t>Gives information about different levels of economic and social development</a:t>
            </a:r>
          </a:p>
          <a:p>
            <a:pPr lvl="1"/>
            <a:r>
              <a:rPr lang="en-US" dirty="0" smtClean="0"/>
              <a:t>Huge gap between the top 10 and bottom 10 countries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81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75724"/>
            <a:ext cx="8686800" cy="924475"/>
          </a:xfrm>
        </p:spPr>
        <p:txBody>
          <a:bodyPr/>
          <a:lstStyle/>
          <a:p>
            <a:r>
              <a:rPr lang="en-US" dirty="0" smtClean="0"/>
              <a:t>“Developed” vs. “Underdeveloped”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05957" cy="4724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“Developed” countries</a:t>
            </a:r>
          </a:p>
          <a:p>
            <a:r>
              <a:rPr lang="en-US" dirty="0" smtClean="0"/>
              <a:t>Industrialized, people well-housed, healthy, possess generally good literacy skills</a:t>
            </a:r>
          </a:p>
          <a:p>
            <a:r>
              <a:rPr lang="en-US" dirty="0" smtClean="0"/>
              <a:t>Well-developed infrastructure – transportation, communication, electric-power, schools, hospitals, etc.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“Underdeveloped” countries</a:t>
            </a:r>
            <a:endParaRPr lang="en-US" dirty="0" smtClean="0"/>
          </a:p>
          <a:p>
            <a:r>
              <a:rPr lang="en-US" dirty="0" smtClean="0"/>
              <a:t>Few schools, doctors, hospitals, unpaved roads, few telephones, limited electrical power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09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6400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Developed countries</a:t>
            </a:r>
          </a:p>
          <a:p>
            <a:r>
              <a:rPr lang="en-US" dirty="0" smtClean="0"/>
              <a:t>The world’s wealthiest countries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Newly industrializing countries</a:t>
            </a:r>
          </a:p>
          <a:p>
            <a:r>
              <a:rPr lang="en-US" dirty="0" smtClean="0"/>
              <a:t>Countries experiencing rapid economic and industrial growth</a:t>
            </a:r>
          </a:p>
          <a:p>
            <a:pPr lvl="1"/>
            <a:r>
              <a:rPr lang="en-US" dirty="0" smtClean="0"/>
              <a:t>Likely switching from agricultural to industrial economies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Developing countries</a:t>
            </a:r>
            <a:endParaRPr lang="en-US" dirty="0"/>
          </a:p>
          <a:p>
            <a:r>
              <a:rPr lang="en-US" dirty="0" smtClean="0"/>
              <a:t>Countries that have lower standards of living than developed countries; many have extensive poverty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Heavily indebted poor countries (HIPCs)</a:t>
            </a:r>
            <a:endParaRPr lang="en-US" dirty="0" smtClean="0"/>
          </a:p>
          <a:p>
            <a:r>
              <a:rPr lang="en-US" dirty="0" smtClean="0"/>
              <a:t>Countries at the low end of the HDI that are in debt to developed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The United Nations determined that the world population reached 7 billion on October 31, 2011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Based on Figure 11-1 on pg. 358, when was the global population originally expected to reach 7 billion?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936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statistics…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07361"/>
            <a:ext cx="8763000" cy="40514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(2009)</a:t>
            </a:r>
          </a:p>
          <a:p>
            <a:r>
              <a:rPr lang="en-US" dirty="0" smtClean="0"/>
              <a:t>85 countries worse off than they were in the 1980s</a:t>
            </a:r>
          </a:p>
          <a:p>
            <a:r>
              <a:rPr lang="en-US" dirty="0" smtClean="0"/>
              <a:t>Life expectancy below 50 in more than 34 countries</a:t>
            </a:r>
          </a:p>
          <a:p>
            <a:endParaRPr lang="en-US" dirty="0" smtClean="0"/>
          </a:p>
          <a:p>
            <a:r>
              <a:rPr lang="en-US" dirty="0" smtClean="0"/>
              <a:t>Wealth of the 200 richest people in the world (nearly $800 billion) is greater than the combined income of ~40% of the world’s population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1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development gap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2000: major worldwide initiative launched to close the gap and living standards between developed &amp; developing countries</a:t>
            </a:r>
          </a:p>
          <a:p>
            <a:endParaRPr lang="en-US" dirty="0"/>
          </a:p>
          <a:p>
            <a:r>
              <a:rPr lang="en-US" dirty="0" smtClean="0"/>
              <a:t>All member states of the UN adopted </a:t>
            </a:r>
            <a:r>
              <a:rPr lang="en-US" b="1" dirty="0" smtClean="0"/>
              <a:t>eight Millennium Development Goals</a:t>
            </a:r>
            <a:r>
              <a:rPr lang="en-US" dirty="0" smtClean="0"/>
              <a:t> (MGDs)</a:t>
            </a:r>
          </a:p>
          <a:p>
            <a:pPr lvl="1"/>
            <a:r>
              <a:rPr lang="en-US" dirty="0" smtClean="0"/>
              <a:t>By 2015, the world would have less poverty, hunger, and disease</a:t>
            </a:r>
          </a:p>
          <a:p>
            <a:pPr lvl="1"/>
            <a:r>
              <a:rPr lang="en-US" dirty="0" smtClean="0"/>
              <a:t>Greater survival rates, education for all, equal opportunities for women, and an improved physical environments</a:t>
            </a:r>
          </a:p>
        </p:txBody>
      </p:sp>
    </p:spTree>
    <p:extLst>
      <p:ext uri="{BB962C8B-B14F-4D97-AF65-F5344CB8AC3E}">
        <p14:creationId xmlns:p14="http://schemas.microsoft.com/office/powerpoint/2010/main" val="241992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361"/>
            <a:ext cx="8153400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Partnership </a:t>
            </a:r>
            <a:r>
              <a:rPr lang="en-US" sz="3200" b="1" dirty="0" smtClean="0"/>
              <a:t>between developed and developing countries!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1139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807361"/>
            <a:ext cx="7620000" cy="40514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Determine which 3 MGDs you think are the most important. Provide reasons.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Which 2 goals do you believe are most likely to be met?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Which are the least likely to be met?</a:t>
            </a:r>
          </a:p>
          <a:p>
            <a:pPr marL="0" indent="0">
              <a:buNone/>
            </a:pPr>
            <a:r>
              <a:rPr lang="en-US" b="1" dirty="0" smtClean="0"/>
              <a:t>	WHY?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524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87" y="599525"/>
            <a:ext cx="7125113" cy="924475"/>
          </a:xfrm>
        </p:spPr>
        <p:txBody>
          <a:bodyPr/>
          <a:lstStyle/>
          <a:p>
            <a:r>
              <a:rPr lang="en-US" dirty="0" smtClean="0"/>
              <a:t>Poverty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Definition:</a:t>
            </a:r>
          </a:p>
          <a:p>
            <a:r>
              <a:rPr lang="en-US" dirty="0" smtClean="0"/>
              <a:t>The state of one who lacks a certain amount of material possessions or money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Relative poverty:</a:t>
            </a:r>
          </a:p>
          <a:p>
            <a:r>
              <a:rPr lang="en-US" dirty="0" smtClean="0"/>
              <a:t>Lacking a level of resources or income as compared with others within a society or country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Absolute poverty/Destitution:</a:t>
            </a:r>
          </a:p>
          <a:p>
            <a:r>
              <a:rPr lang="en-US" dirty="0" smtClean="0"/>
              <a:t>One who lacks basic human needs</a:t>
            </a:r>
          </a:p>
          <a:p>
            <a:pPr lvl="1"/>
            <a:r>
              <a:rPr lang="en-US" dirty="0" smtClean="0"/>
              <a:t>Clean &amp; fresh water, nutrition, health care, education, clothing, shelter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73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75724"/>
            <a:ext cx="8153400" cy="924475"/>
          </a:xfrm>
        </p:spPr>
        <p:txBody>
          <a:bodyPr/>
          <a:lstStyle/>
          <a:p>
            <a:pPr algn="ctr"/>
            <a:r>
              <a:rPr lang="en-US" dirty="0" smtClean="0"/>
              <a:t>About </a:t>
            </a:r>
            <a:r>
              <a:rPr lang="en-US" b="1" dirty="0" smtClean="0"/>
              <a:t>1.4 billion</a:t>
            </a:r>
            <a:r>
              <a:rPr lang="en-US" dirty="0" smtClean="0"/>
              <a:t> (1 in 4) people are estimated to be living in absolute poverty today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44563"/>
            <a:ext cx="8077200" cy="40514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Poverty…</a:t>
            </a:r>
          </a:p>
          <a:p>
            <a:r>
              <a:rPr lang="en-US" dirty="0" smtClean="0"/>
              <a:t>Is measured differently in developed &amp; developing countries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Most common measure: </a:t>
            </a:r>
            <a:r>
              <a:rPr lang="en-US" b="1" dirty="0" smtClean="0"/>
              <a:t>poverty line</a:t>
            </a:r>
            <a:endParaRPr lang="en-US" dirty="0" smtClean="0"/>
          </a:p>
          <a:p>
            <a:pPr lvl="1"/>
            <a:r>
              <a:rPr lang="en-US" dirty="0" smtClean="0"/>
              <a:t>The minimum income required to pay for basic needs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developing countries, the absolute poverty line is ~$1.25/person/day</a:t>
            </a:r>
          </a:p>
        </p:txBody>
      </p:sp>
    </p:spTree>
    <p:extLst>
      <p:ext uri="{BB962C8B-B14F-4D97-AF65-F5344CB8AC3E}">
        <p14:creationId xmlns:p14="http://schemas.microsoft.com/office/powerpoint/2010/main" val="1837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player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World Bank</a:t>
            </a:r>
            <a:endParaRPr lang="en-US" dirty="0" smtClean="0"/>
          </a:p>
          <a:p>
            <a:r>
              <a:rPr lang="en-US" dirty="0" smtClean="0"/>
              <a:t>Official goal: Reduction of poverty</a:t>
            </a:r>
          </a:p>
          <a:p>
            <a:r>
              <a:rPr lang="en-US" dirty="0" smtClean="0"/>
              <a:t>An international lending agency</a:t>
            </a:r>
          </a:p>
          <a:p>
            <a:pPr lvl="1"/>
            <a:r>
              <a:rPr lang="en-US" dirty="0" smtClean="0"/>
              <a:t>Provides loans to developing countries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406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poverty trap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7361"/>
            <a:ext cx="8458200" cy="4898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About 1 billion people in developing countries go hungry every day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But… the world produces enough food to feed everyone on Earth!!!</a:t>
            </a:r>
          </a:p>
          <a:p>
            <a:pPr marL="0" indent="0">
              <a:buNone/>
            </a:pPr>
            <a:r>
              <a:rPr lang="en-US" sz="2800" dirty="0" smtClean="0"/>
              <a:t>Problem:</a:t>
            </a:r>
          </a:p>
          <a:p>
            <a:pPr marL="0" indent="0">
              <a:buNone/>
            </a:pPr>
            <a:r>
              <a:rPr lang="en-US" sz="2800" dirty="0" smtClean="0"/>
              <a:t>People cannot afford the food that is available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159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player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International Monetary Fund</a:t>
            </a:r>
            <a:endParaRPr lang="en-US" dirty="0" smtClean="0"/>
          </a:p>
          <a:p>
            <a:r>
              <a:rPr lang="en-US" dirty="0" smtClean="0"/>
              <a:t>Objectives: Promote international economic cooperation, international trade, employment, and exchange rate stability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28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bu.edu/themovement/files/2010/04/life-and-debt-poste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/>
          <a:stretch/>
        </p:blipFill>
        <p:spPr bwMode="auto">
          <a:xfrm>
            <a:off x="2207172" y="-8313"/>
            <a:ext cx="4803227" cy="6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 million vs. one BILLION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You had lived one </a:t>
            </a:r>
            <a:r>
              <a:rPr lang="en-US" i="1" dirty="0" smtClean="0"/>
              <a:t>million</a:t>
            </a:r>
            <a:r>
              <a:rPr lang="en-US" dirty="0" smtClean="0"/>
              <a:t> seconds when you were 11.6 days old…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You won’t be one </a:t>
            </a:r>
            <a:r>
              <a:rPr lang="en-US" sz="2800" i="1" dirty="0" smtClean="0"/>
              <a:t>billion</a:t>
            </a:r>
            <a:r>
              <a:rPr lang="en-US" sz="2800" dirty="0" smtClean="0"/>
              <a:t> seconds old until you are 31.7 years old!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634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Do you think population growth is good/bad for the planet &amp; for humanity?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Why or why not?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14229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7361"/>
            <a:ext cx="8153400" cy="40514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Definition:</a:t>
            </a:r>
          </a:p>
          <a:p>
            <a:r>
              <a:rPr lang="en-US" b="1" dirty="0" smtClean="0"/>
              <a:t>The statistical study of the characteristics, trends, and issues of human populations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Population change is an ongoing concern</a:t>
            </a:r>
          </a:p>
          <a:p>
            <a:r>
              <a:rPr lang="en-US" dirty="0" smtClean="0"/>
              <a:t>For government:</a:t>
            </a:r>
          </a:p>
          <a:p>
            <a:r>
              <a:rPr lang="en-US" dirty="0" smtClean="0"/>
              <a:t>For businesses:</a:t>
            </a:r>
          </a:p>
        </p:txBody>
      </p:sp>
    </p:spTree>
    <p:extLst>
      <p:ext uri="{BB962C8B-B14F-4D97-AF65-F5344CB8AC3E}">
        <p14:creationId xmlns:p14="http://schemas.microsoft.com/office/powerpoint/2010/main" val="39714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8382000" cy="924475"/>
          </a:xfrm>
        </p:spPr>
        <p:txBody>
          <a:bodyPr/>
          <a:lstStyle/>
          <a:p>
            <a:r>
              <a:rPr lang="en-US" dirty="0" smtClean="0"/>
              <a:t>How do we collect this information?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7361"/>
            <a:ext cx="8077200" cy="4051437"/>
          </a:xfrm>
        </p:spPr>
        <p:txBody>
          <a:bodyPr>
            <a:normAutofit/>
          </a:bodyPr>
          <a:lstStyle/>
          <a:p>
            <a:r>
              <a:rPr lang="en-US" dirty="0" smtClean="0"/>
              <a:t>In Canada, a major census is conducted every 10 years</a:t>
            </a:r>
          </a:p>
          <a:p>
            <a:pPr lvl="1"/>
            <a:r>
              <a:rPr lang="en-US" dirty="0" smtClean="0"/>
              <a:t>A less detailed one every 5 years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Conducted by a federal agency called </a:t>
            </a:r>
            <a:r>
              <a:rPr lang="en-US" sz="2800" b="1" dirty="0" smtClean="0"/>
              <a:t>Statistics Canada</a:t>
            </a:r>
          </a:p>
          <a:p>
            <a:r>
              <a:rPr lang="en-US" dirty="0" smtClean="0"/>
              <a:t>All Canadians are required </a:t>
            </a:r>
            <a:r>
              <a:rPr lang="en-US" b="1" dirty="0" smtClean="0"/>
              <a:t>by law</a:t>
            </a:r>
            <a:r>
              <a:rPr lang="en-US" dirty="0" smtClean="0"/>
              <a:t> to be counted</a:t>
            </a:r>
          </a:p>
        </p:txBody>
      </p:sp>
    </p:spTree>
    <p:extLst>
      <p:ext uri="{BB962C8B-B14F-4D97-AF65-F5344CB8AC3E}">
        <p14:creationId xmlns:p14="http://schemas.microsoft.com/office/powerpoint/2010/main" val="33525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45839"/>
          </a:xfrm>
        </p:spPr>
        <p:txBody>
          <a:bodyPr>
            <a:normAutofit/>
          </a:bodyPr>
          <a:lstStyle/>
          <a:p>
            <a:r>
              <a:rPr lang="en-US" dirty="0" smtClean="0"/>
              <a:t>What does the census tell people about Canadians?</a:t>
            </a:r>
          </a:p>
          <a:p>
            <a:r>
              <a:rPr lang="en-US" dirty="0" smtClean="0"/>
              <a:t>If you submitted your form, would the government have full and accurate information about your family and everyone living in your house?</a:t>
            </a:r>
          </a:p>
          <a:p>
            <a:r>
              <a:rPr lang="en-US" dirty="0" smtClean="0"/>
              <a:t>Do you think Canada has accurate census information for its population? Why or why not?</a:t>
            </a:r>
          </a:p>
          <a:p>
            <a:r>
              <a:rPr lang="en-US" dirty="0" smtClean="0"/>
              <a:t>What might this data be useful for?</a:t>
            </a:r>
          </a:p>
        </p:txBody>
      </p:sp>
    </p:spTree>
    <p:extLst>
      <p:ext uri="{BB962C8B-B14F-4D97-AF65-F5344CB8AC3E}">
        <p14:creationId xmlns:p14="http://schemas.microsoft.com/office/powerpoint/2010/main" val="6694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13225</TotalTime>
  <Words>1632</Words>
  <Application>Microsoft Office PowerPoint</Application>
  <PresentationFormat>On-screen Show (4:3)</PresentationFormat>
  <Paragraphs>260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Summer</vt:lpstr>
      <vt:lpstr>Human Geography</vt:lpstr>
      <vt:lpstr>What is this unit all about?</vt:lpstr>
      <vt:lpstr>World population growth</vt:lpstr>
      <vt:lpstr>PowerPoint Presentation</vt:lpstr>
      <vt:lpstr>one million vs. one BILLION</vt:lpstr>
      <vt:lpstr>PowerPoint Presentation</vt:lpstr>
      <vt:lpstr>Demography</vt:lpstr>
      <vt:lpstr>How do we collect this information?</vt:lpstr>
      <vt:lpstr>Discuss…</vt:lpstr>
      <vt:lpstr>Population change</vt:lpstr>
      <vt:lpstr>Birth rate</vt:lpstr>
      <vt:lpstr>Death rate</vt:lpstr>
      <vt:lpstr>Natural increase</vt:lpstr>
      <vt:lpstr>PowerPoint Presentation</vt:lpstr>
      <vt:lpstr>Try it!</vt:lpstr>
      <vt:lpstr>The demographic revolution</vt:lpstr>
      <vt:lpstr>A history of population</vt:lpstr>
      <vt:lpstr>Result…</vt:lpstr>
      <vt:lpstr>Birth rate begins to decrease</vt:lpstr>
      <vt:lpstr>Demographic transition model</vt:lpstr>
      <vt:lpstr>PowerPoint Presentation</vt:lpstr>
      <vt:lpstr>DTM: divided into 5 Stages</vt:lpstr>
      <vt:lpstr>Be careful…</vt:lpstr>
      <vt:lpstr>Population profiles</vt:lpstr>
      <vt:lpstr>For example…</vt:lpstr>
      <vt:lpstr>PowerPoint Presentation</vt:lpstr>
      <vt:lpstr>PowerPoint Presentation</vt:lpstr>
      <vt:lpstr>Canada’s population</vt:lpstr>
      <vt:lpstr>An aging population</vt:lpstr>
      <vt:lpstr>Implications</vt:lpstr>
      <vt:lpstr>An aging population has consequences that affect various aspects of society</vt:lpstr>
      <vt:lpstr>PowerPoint Presentation</vt:lpstr>
      <vt:lpstr>Canada looks to immigrants</vt:lpstr>
      <vt:lpstr>Examine the maps on pg. 380 &amp; 381</vt:lpstr>
      <vt:lpstr>Human Development Report</vt:lpstr>
      <vt:lpstr>PowerPoint Presentation</vt:lpstr>
      <vt:lpstr>Human development report</vt:lpstr>
      <vt:lpstr>“Developed” vs. “Underdeveloped”</vt:lpstr>
      <vt:lpstr>PowerPoint Presentation</vt:lpstr>
      <vt:lpstr>Interesting statistics…</vt:lpstr>
      <vt:lpstr>Closing the development gap</vt:lpstr>
      <vt:lpstr>How?</vt:lpstr>
      <vt:lpstr>Exit slip</vt:lpstr>
      <vt:lpstr>Poverty</vt:lpstr>
      <vt:lpstr>About 1.4 billion (1 in 4) people are estimated to be living in absolute poverty today</vt:lpstr>
      <vt:lpstr>Key player</vt:lpstr>
      <vt:lpstr>The poverty trap</vt:lpstr>
      <vt:lpstr>Key player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Geography</dc:title>
  <dc:creator>Janice</dc:creator>
  <cp:lastModifiedBy>Janice</cp:lastModifiedBy>
  <cp:revision>290</cp:revision>
  <dcterms:created xsi:type="dcterms:W3CDTF">2012-02-21T19:44:55Z</dcterms:created>
  <dcterms:modified xsi:type="dcterms:W3CDTF">2012-03-02T00:10:15Z</dcterms:modified>
</cp:coreProperties>
</file>