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19" r:id="rId20"/>
    <p:sldId id="317" r:id="rId21"/>
    <p:sldId id="318" r:id="rId22"/>
    <p:sldId id="316" r:id="rId23"/>
    <p:sldId id="315" r:id="rId24"/>
    <p:sldId id="274" r:id="rId25"/>
    <p:sldId id="275" r:id="rId26"/>
    <p:sldId id="276" r:id="rId27"/>
    <p:sldId id="277" r:id="rId28"/>
    <p:sldId id="278" r:id="rId29"/>
    <p:sldId id="279" r:id="rId30"/>
    <p:sldId id="284" r:id="rId31"/>
    <p:sldId id="280" r:id="rId32"/>
    <p:sldId id="281" r:id="rId33"/>
    <p:sldId id="283" r:id="rId34"/>
    <p:sldId id="320" r:id="rId35"/>
    <p:sldId id="282" r:id="rId36"/>
    <p:sldId id="285" r:id="rId37"/>
    <p:sldId id="321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324" r:id="rId47"/>
    <p:sldId id="294" r:id="rId48"/>
    <p:sldId id="295" r:id="rId49"/>
    <p:sldId id="296" r:id="rId50"/>
    <p:sldId id="325" r:id="rId51"/>
    <p:sldId id="326" r:id="rId52"/>
    <p:sldId id="297" r:id="rId53"/>
    <p:sldId id="327" r:id="rId54"/>
    <p:sldId id="298" r:id="rId55"/>
    <p:sldId id="299" r:id="rId56"/>
    <p:sldId id="300" r:id="rId57"/>
    <p:sldId id="322" r:id="rId58"/>
    <p:sldId id="301" r:id="rId59"/>
    <p:sldId id="303" r:id="rId60"/>
    <p:sldId id="304" r:id="rId61"/>
    <p:sldId id="323" r:id="rId62"/>
    <p:sldId id="305" r:id="rId63"/>
    <p:sldId id="306" r:id="rId64"/>
    <p:sldId id="307" r:id="rId65"/>
    <p:sldId id="308" r:id="rId66"/>
    <p:sldId id="328" r:id="rId67"/>
    <p:sldId id="329" r:id="rId68"/>
    <p:sldId id="330" r:id="rId69"/>
    <p:sldId id="331" r:id="rId70"/>
    <p:sldId id="332" r:id="rId71"/>
    <p:sldId id="309" r:id="rId72"/>
    <p:sldId id="310" r:id="rId73"/>
    <p:sldId id="311" r:id="rId74"/>
    <p:sldId id="312" r:id="rId75"/>
    <p:sldId id="333" r:id="rId76"/>
    <p:sldId id="313" r:id="rId77"/>
    <p:sldId id="314" r:id="rId78"/>
    <p:sldId id="334" r:id="rId79"/>
    <p:sldId id="345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6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B7794-4897-406B-A14B-752C46B6814F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D268CC-BDCE-471C-A586-1D382587BB1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7794-4897-406B-A14B-752C46B6814F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68CC-BDCE-471C-A586-1D382587BB1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7794-4897-406B-A14B-752C46B6814F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68CC-BDCE-471C-A586-1D382587BB1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7794-4897-406B-A14B-752C46B6814F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68CC-BDCE-471C-A586-1D382587BB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7794-4897-406B-A14B-752C46B6814F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68CC-BDCE-471C-A586-1D382587BB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7794-4897-406B-A14B-752C46B6814F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68CC-BDCE-471C-A586-1D382587BB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7794-4897-406B-A14B-752C46B6814F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68CC-BDCE-471C-A586-1D382587BB1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7794-4897-406B-A14B-752C46B6814F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68CC-BDCE-471C-A586-1D382587BB1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7794-4897-406B-A14B-752C46B6814F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68CC-BDCE-471C-A586-1D382587B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7794-4897-406B-A14B-752C46B6814F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68CC-BDCE-471C-A586-1D382587B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7794-4897-406B-A14B-752C46B6814F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68CC-BDCE-471C-A586-1D382587B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21B7794-4897-406B-A14B-752C46B6814F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8D268CC-BDCE-471C-A586-1D382587BB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l.gc.ca/Parlinfo/Lists/Members.aspx?Parliament=1924d334-6bd0-4cb3-8793-cee640025ff6" TargetMode="External"/><Relationship Id="rId2" Type="http://schemas.openxmlformats.org/officeDocument/2006/relationships/hyperlink" Target="http://www.parl.gc.ca/MembersOfParliament/MainCabinetCompleteList.aspx?TimePeriod=Curr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rl.gc.ca/SenatorsMembers/Senate/SenatorsBiography/ISenator.asp?Language=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M2WuAPef_Q&amp;feature=related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msjwong.weebly.com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qwhlSgdhrg&amp;feature=related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L01SReeOqE&amp;feature=related" TargetMode="External"/><Relationship Id="rId2" Type="http://schemas.openxmlformats.org/officeDocument/2006/relationships/hyperlink" Target="http://www.youtube.com/watch?v=X_yW4-cgG4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BRI-A3vakVg" TargetMode="External"/><Relationship Id="rId5" Type="http://schemas.openxmlformats.org/officeDocument/2006/relationships/hyperlink" Target="http://www.youtube.com/watch?v=soa5qhaZ-hI&amp;feature=related" TargetMode="External"/><Relationship Id="rId4" Type="http://schemas.openxmlformats.org/officeDocument/2006/relationships/hyperlink" Target="http://www.youtube.com/watch?v=rLdA2PfwzTQ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llipsiscommunication.com/wp-content/uploads/2010/08/welcom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4343">
            <a:off x="263154" y="1143197"/>
            <a:ext cx="5149839" cy="386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				to SS11!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DUE TUESDAY, FEBRUARY 7</a:t>
            </a:r>
            <a:br>
              <a:rPr lang="en-US" b="1" dirty="0" smtClean="0"/>
            </a:b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Design a poster, write a poem, song, or story, which expresses your feelings about being a Canadian</a:t>
            </a:r>
          </a:p>
          <a:p>
            <a:pPr marL="0" indent="0" algn="ctr">
              <a:buNone/>
            </a:pPr>
            <a:endParaRPr lang="en-US" b="1" dirty="0"/>
          </a:p>
          <a:p>
            <a:r>
              <a:rPr lang="en-US" b="1" dirty="0" smtClean="0"/>
              <a:t>Students will be randomly selected to present their projects to the entire class</a:t>
            </a:r>
          </a:p>
          <a:p>
            <a:r>
              <a:rPr lang="en-US" b="1" dirty="0" smtClean="0"/>
              <a:t>All projects will be posted for display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on Canadian Identity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Government systems &amp; ideologies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911353" cy="3877815"/>
          </a:xfrm>
        </p:spPr>
        <p:txBody>
          <a:bodyPr/>
          <a:lstStyle/>
          <a:p>
            <a:r>
              <a:rPr lang="en-US" b="1" dirty="0" smtClean="0"/>
              <a:t>Ideology</a:t>
            </a:r>
            <a:r>
              <a:rPr lang="en-US" dirty="0" smtClean="0"/>
              <a:t>: political and/or social principle</a:t>
            </a:r>
          </a:p>
          <a:p>
            <a:pPr lvl="1"/>
            <a:r>
              <a:rPr lang="en-US" dirty="0" smtClean="0"/>
              <a:t>Guides everything you do – goals, expectations, actions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Canada = democracy</a:t>
            </a:r>
            <a:endParaRPr lang="en-US" dirty="0" smtClean="0"/>
          </a:p>
          <a:p>
            <a:pPr lvl="1"/>
            <a:r>
              <a:rPr lang="en-US" dirty="0" smtClean="0"/>
              <a:t>Democracy: “rule by people”</a:t>
            </a:r>
          </a:p>
          <a:p>
            <a:pPr lvl="1"/>
            <a:r>
              <a:rPr lang="en-US" dirty="0" smtClean="0"/>
              <a:t>Direct vs. Representative</a:t>
            </a:r>
          </a:p>
          <a:p>
            <a:pPr lvl="1"/>
            <a:r>
              <a:rPr lang="en-US" dirty="0" smtClean="0"/>
              <a:t>Main principles: equality and freedom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ideologies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6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Socialism</a:t>
            </a:r>
          </a:p>
          <a:p>
            <a:pPr lvl="1"/>
            <a:r>
              <a:rPr lang="en-US" dirty="0" smtClean="0"/>
              <a:t>Primary goal: social equality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Liberalism</a:t>
            </a:r>
          </a:p>
          <a:p>
            <a:pPr lvl="1"/>
            <a:r>
              <a:rPr lang="en-US" dirty="0" smtClean="0"/>
              <a:t>Classical vs. Reform</a:t>
            </a:r>
          </a:p>
          <a:p>
            <a:pPr lvl="1"/>
            <a:r>
              <a:rPr lang="en-US" dirty="0" smtClean="0"/>
              <a:t>Primary goal: individual freedom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Conservatism</a:t>
            </a:r>
          </a:p>
          <a:p>
            <a:pPr lvl="1"/>
            <a:r>
              <a:rPr lang="en-US" dirty="0" smtClean="0"/>
              <a:t>Primary goal: maintaining tradition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Democratic philosophies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Totalitarianism (Authoritarianism)</a:t>
            </a:r>
          </a:p>
          <a:p>
            <a:pPr lvl="1"/>
            <a:r>
              <a:rPr lang="en-US" dirty="0" smtClean="0"/>
              <a:t>Government controls everything</a:t>
            </a:r>
          </a:p>
          <a:p>
            <a:endParaRPr lang="en-US" b="1" dirty="0" smtClean="0"/>
          </a:p>
          <a:p>
            <a:r>
              <a:rPr lang="en-US" b="1" dirty="0" smtClean="0"/>
              <a:t>Communism</a:t>
            </a:r>
          </a:p>
          <a:p>
            <a:pPr lvl="1"/>
            <a:r>
              <a:rPr lang="en-US" dirty="0" smtClean="0"/>
              <a:t>Classless society</a:t>
            </a:r>
          </a:p>
          <a:p>
            <a:endParaRPr lang="en-US" b="1" dirty="0" smtClean="0"/>
          </a:p>
          <a:p>
            <a:r>
              <a:rPr lang="en-US" b="1" dirty="0" smtClean="0"/>
              <a:t>Fascism</a:t>
            </a:r>
          </a:p>
          <a:p>
            <a:pPr lvl="1"/>
            <a:r>
              <a:rPr lang="en-US" dirty="0" smtClean="0"/>
              <a:t>People serve the state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ideologies…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Constitutional monarchy</a:t>
            </a:r>
            <a:endParaRPr lang="en-US" dirty="0" smtClean="0"/>
          </a:p>
          <a:p>
            <a:pPr lvl="1"/>
            <a:r>
              <a:rPr lang="en-US" dirty="0" smtClean="0"/>
              <a:t>The Crown = Queen Elizabeth II</a:t>
            </a:r>
          </a:p>
          <a:p>
            <a:pPr lvl="1"/>
            <a:r>
              <a:rPr lang="en-US" dirty="0" smtClean="0"/>
              <a:t>As of October 1, 2010: Federally represented by Governor General David Lloyd Johnston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system</a:t>
            </a:r>
            <a:endParaRPr lang="en-US" dirty="0"/>
          </a:p>
        </p:txBody>
      </p:sp>
      <p:pic>
        <p:nvPicPr>
          <p:cNvPr id="3074" name="Picture 2" descr="File:GG-Johns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213360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lderly Elizabeth with a sm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47565"/>
            <a:ext cx="1846788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9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Levels and Branches of Government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immediately comes to mind when you hear the terms, “</a:t>
            </a:r>
            <a:r>
              <a:rPr lang="en-US" sz="4400" b="1" dirty="0" smtClean="0">
                <a:solidFill>
                  <a:schemeClr val="accent5"/>
                </a:solidFill>
              </a:rPr>
              <a:t>government</a:t>
            </a:r>
            <a:r>
              <a:rPr lang="en-US" dirty="0" smtClean="0"/>
              <a:t>”, “</a:t>
            </a:r>
            <a:r>
              <a:rPr lang="en-US" sz="4400" b="1" dirty="0" smtClean="0">
                <a:solidFill>
                  <a:schemeClr val="accent5"/>
                </a:solidFill>
              </a:rPr>
              <a:t>parliament</a:t>
            </a:r>
            <a:r>
              <a:rPr lang="en-US" dirty="0" smtClean="0"/>
              <a:t>”, “</a:t>
            </a:r>
            <a:r>
              <a:rPr lang="en-US" sz="4400" b="1" dirty="0" smtClean="0">
                <a:solidFill>
                  <a:schemeClr val="accent5"/>
                </a:solidFill>
              </a:rPr>
              <a:t>law</a:t>
            </a:r>
            <a:r>
              <a:rPr lang="en-US" dirty="0" smtClean="0"/>
              <a:t>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151385"/>
            <a:ext cx="7745505" cy="3877815"/>
          </a:xfrm>
        </p:spPr>
        <p:txBody>
          <a:bodyPr/>
          <a:lstStyle/>
          <a:p>
            <a:r>
              <a:rPr lang="en-US" b="1" dirty="0" smtClean="0"/>
              <a:t>Federal government</a:t>
            </a:r>
          </a:p>
          <a:p>
            <a:pPr lvl="1"/>
            <a:r>
              <a:rPr lang="en-US" dirty="0" smtClean="0"/>
              <a:t>Headed by the Governor General &amp; Prime Minister</a:t>
            </a:r>
          </a:p>
          <a:p>
            <a:pPr marL="411480" lvl="1" indent="0">
              <a:buNone/>
            </a:pPr>
            <a:r>
              <a:rPr lang="en-US" i="1" dirty="0" smtClean="0"/>
              <a:t>David Lloyd Johnston &amp; Stephen Harper</a:t>
            </a:r>
          </a:p>
          <a:p>
            <a:r>
              <a:rPr lang="en-US" b="1" dirty="0" smtClean="0"/>
              <a:t>Provincial government</a:t>
            </a:r>
          </a:p>
          <a:p>
            <a:pPr lvl="1"/>
            <a:r>
              <a:rPr lang="en-US" dirty="0" smtClean="0"/>
              <a:t>Headed by the Lieutenant Governor &amp; Premier</a:t>
            </a:r>
          </a:p>
          <a:p>
            <a:pPr marL="411480" lvl="1" indent="0">
              <a:buNone/>
            </a:pPr>
            <a:r>
              <a:rPr lang="en-US" i="1" dirty="0" smtClean="0"/>
              <a:t>Steven Point &amp; Christy Clark</a:t>
            </a:r>
          </a:p>
          <a:p>
            <a:r>
              <a:rPr lang="en-US" b="1" dirty="0" smtClean="0"/>
              <a:t>Municipal government</a:t>
            </a:r>
          </a:p>
          <a:p>
            <a:pPr lvl="1"/>
            <a:r>
              <a:rPr lang="en-US" dirty="0" smtClean="0"/>
              <a:t>Headed by the Mayor</a:t>
            </a:r>
          </a:p>
          <a:p>
            <a:pPr marL="411480" lvl="1" indent="0">
              <a:buNone/>
            </a:pPr>
            <a:r>
              <a:rPr lang="en-US" i="1" dirty="0" smtClean="0"/>
              <a:t>Malcolm Brodie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228600"/>
            <a:ext cx="7756263" cy="1054250"/>
          </a:xfrm>
        </p:spPr>
        <p:txBody>
          <a:bodyPr/>
          <a:lstStyle/>
          <a:p>
            <a:r>
              <a:rPr lang="en-US" dirty="0" smtClean="0"/>
              <a:t>Levels of government</a:t>
            </a:r>
            <a:endParaRPr lang="en-US" dirty="0"/>
          </a:p>
        </p:txBody>
      </p:sp>
      <p:pic>
        <p:nvPicPr>
          <p:cNvPr id="4098" name="Picture 2" descr="Stephen Harper by Remy Steineg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76800"/>
            <a:ext cx="1295400" cy="177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even Point 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76800"/>
            <a:ext cx="14287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le:GG-Johns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9" y="4876800"/>
            <a:ext cx="1442571" cy="173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thumb/e/ec/Christy_Clark.jpg/220px-Christy_Clar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532" y="4876800"/>
            <a:ext cx="1346068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.wikimedia.org/wikipedia/commons/thumb/5/55/Mayor_Malcolm_Brodie_%28Feb._2009%29.jpg/180px-Mayor_Malcolm_Brodie_%28Feb._2009%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10058"/>
            <a:ext cx="1219200" cy="244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1" y="2209800"/>
            <a:ext cx="7772399" cy="3962400"/>
          </a:xfrm>
        </p:spPr>
        <p:txBody>
          <a:bodyPr>
            <a:normAutofit/>
          </a:bodyPr>
          <a:lstStyle/>
          <a:p>
            <a:r>
              <a:rPr lang="en-US" b="1" dirty="0" smtClean="0"/>
              <a:t>Executive branch</a:t>
            </a:r>
          </a:p>
          <a:p>
            <a:pPr lvl="1"/>
            <a:r>
              <a:rPr lang="en-US" dirty="0" smtClean="0"/>
              <a:t>Administers and carries out laws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Legislative branch</a:t>
            </a:r>
          </a:p>
          <a:p>
            <a:pPr lvl="1"/>
            <a:r>
              <a:rPr lang="en-US" dirty="0" smtClean="0"/>
              <a:t>Makes and amends laws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Judicial branch</a:t>
            </a:r>
          </a:p>
          <a:p>
            <a:pPr lvl="1"/>
            <a:r>
              <a:rPr lang="en-US" dirty="0" smtClean="0"/>
              <a:t>Decides who has broken the law and determines penalties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33400"/>
            <a:ext cx="7756263" cy="1054250"/>
          </a:xfrm>
        </p:spPr>
        <p:txBody>
          <a:bodyPr/>
          <a:lstStyle/>
          <a:p>
            <a:r>
              <a:rPr lang="en-US" dirty="0" smtClean="0"/>
              <a:t>Branches of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Executive branch</a:t>
            </a:r>
          </a:p>
          <a:p>
            <a:pPr marL="731520" lvl="2"/>
            <a:r>
              <a:rPr lang="en-US" dirty="0" smtClean="0"/>
              <a:t>Governor General, Prime Minister, Cabinet</a:t>
            </a:r>
            <a:r>
              <a:rPr lang="en-US" dirty="0"/>
              <a:t>, </a:t>
            </a:r>
            <a:r>
              <a:rPr lang="en-US" dirty="0" smtClean="0"/>
              <a:t>Bureaucracy </a:t>
            </a:r>
            <a:r>
              <a:rPr lang="en-US" sz="800" dirty="0" smtClean="0">
                <a:hlinkClick r:id="rId2"/>
              </a:rPr>
              <a:t>http://www.parl.gc.ca/MembersOfParliament/MainCabinetCompleteList.aspx?TimePeriod=Current</a:t>
            </a:r>
            <a:endParaRPr lang="en-US" sz="800" dirty="0" smtClean="0"/>
          </a:p>
          <a:p>
            <a:endParaRPr lang="en-US" b="1" dirty="0" smtClean="0"/>
          </a:p>
          <a:p>
            <a:r>
              <a:rPr lang="en-US" b="1" dirty="0" smtClean="0"/>
              <a:t>Legislative branch</a:t>
            </a:r>
          </a:p>
          <a:p>
            <a:pPr lvl="1"/>
            <a:r>
              <a:rPr lang="en-US" dirty="0"/>
              <a:t>Governor General, House of Commons, </a:t>
            </a:r>
            <a:r>
              <a:rPr lang="en-US" dirty="0" smtClean="0"/>
              <a:t>Senate</a:t>
            </a:r>
          </a:p>
          <a:p>
            <a:pPr marL="411480" lvl="1" indent="0">
              <a:buClr>
                <a:srgbClr val="873624"/>
              </a:buClr>
              <a:buNone/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hlinkClick r:id="rId3"/>
              </a:rPr>
              <a:t>http://www.parl.gc.ca/Parlinfo/Lists/Members.aspx?Parliament=1924d334-6bd0-4cb3-8793-cee640025ff6</a:t>
            </a:r>
            <a:endParaRPr lang="en-US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11480" lvl="1" indent="0">
              <a:buClr>
                <a:srgbClr val="873624"/>
              </a:buClr>
              <a:buNone/>
            </a:pP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  <a:hlinkClick r:id="rId4"/>
              </a:rPr>
              <a:t>http://</a:t>
            </a:r>
            <a:r>
              <a:rPr 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hlinkClick r:id="rId4"/>
              </a:rPr>
              <a:t>www.parl.gc.ca/SenatorsMembers/Senate/SenatorsBiography/ISenator.asp?Language=E</a:t>
            </a:r>
            <a:endParaRPr lang="en-US" sz="10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Judicial branch</a:t>
            </a:r>
            <a:endParaRPr lang="en-US" b="1" dirty="0"/>
          </a:p>
          <a:p>
            <a:pPr lvl="1"/>
            <a:r>
              <a:rPr lang="en-US" dirty="0"/>
              <a:t>9 judges, appointed by the Governor General</a:t>
            </a:r>
          </a:p>
          <a:p>
            <a:pPr marL="731520" lvl="2"/>
            <a:endParaRPr lang="en-US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Branches of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667000"/>
            <a:ext cx="8839200" cy="1054250"/>
          </a:xfrm>
        </p:spPr>
        <p:txBody>
          <a:bodyPr/>
          <a:lstStyle/>
          <a:p>
            <a:r>
              <a:rPr lang="en-US" dirty="0" smtClean="0"/>
              <a:t>You must be thinking,</a:t>
            </a:r>
            <a:br>
              <a:rPr lang="en-US" dirty="0" smtClean="0"/>
            </a:br>
            <a:r>
              <a:rPr lang="en-US" dirty="0" smtClean="0"/>
              <a:t>“She’s not Mr. Anderson...”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057400"/>
            <a:ext cx="8610599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Eligibility &amp; Representation</a:t>
            </a:r>
          </a:p>
          <a:p>
            <a:pPr marL="0" indent="0">
              <a:buNone/>
            </a:pPr>
            <a:r>
              <a:rPr lang="en-US" dirty="0" smtClean="0"/>
              <a:t>In choosing an appointment to the Supreme Court, the Prime Minister must observe several rules:</a:t>
            </a:r>
          </a:p>
          <a:p>
            <a:r>
              <a:rPr lang="en-US" dirty="0" smtClean="0"/>
              <a:t>Must have specific professional reference</a:t>
            </a:r>
          </a:p>
          <a:p>
            <a:pPr lvl="2"/>
            <a:r>
              <a:rPr lang="en-US" dirty="0" smtClean="0"/>
              <a:t>An appointee must either 1) be or have been a judge of a superior court of a province or 2) have been a barrister (lawyer) or advocate with at least 10 years standing at the bar of a province</a:t>
            </a:r>
          </a:p>
          <a:p>
            <a:r>
              <a:rPr lang="en-US" dirty="0" smtClean="0"/>
              <a:t>At least 3 of the judges on the Court must be appointed from Quebec</a:t>
            </a:r>
          </a:p>
          <a:p>
            <a:r>
              <a:rPr lang="en-US" dirty="0" smtClean="0"/>
              <a:t>The remaining 6 positions are divided with 3 from Ontario, 2 from Western Canada, and 1 from Atlantic Canada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70156"/>
            <a:ext cx="8763000" cy="1054250"/>
          </a:xfrm>
        </p:spPr>
        <p:txBody>
          <a:bodyPr/>
          <a:lstStyle/>
          <a:p>
            <a:r>
              <a:rPr lang="en-US" dirty="0" smtClean="0"/>
              <a:t>Process of supreme court of </a:t>
            </a:r>
            <a:r>
              <a:rPr lang="en-US" dirty="0"/>
              <a:t>C</a:t>
            </a:r>
            <a:r>
              <a:rPr lang="en-US" dirty="0" smtClean="0"/>
              <a:t>anada appointments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4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1073"/>
          </a:xfrm>
        </p:spPr>
      </p:pic>
    </p:spTree>
    <p:extLst>
      <p:ext uri="{BB962C8B-B14F-4D97-AF65-F5344CB8AC3E}">
        <p14:creationId xmlns:p14="http://schemas.microsoft.com/office/powerpoint/2010/main" val="38894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_____________ Branch </a:t>
            </a:r>
            <a:r>
              <a:rPr lang="en-US" dirty="0"/>
              <a:t>would create a law about the </a:t>
            </a:r>
            <a:r>
              <a:rPr lang="en-US" dirty="0" smtClean="0"/>
              <a:t>time of </a:t>
            </a:r>
            <a:r>
              <a:rPr lang="en-US" dirty="0"/>
              <a:t>year that a person could </a:t>
            </a:r>
            <a:r>
              <a:rPr lang="en-US" dirty="0" smtClean="0"/>
              <a:t>fish.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/>
              <a:t>_____________ Branch </a:t>
            </a:r>
            <a:r>
              <a:rPr lang="en-US" dirty="0"/>
              <a:t>would see to it </a:t>
            </a:r>
            <a:r>
              <a:rPr lang="en-US" dirty="0" smtClean="0"/>
              <a:t>through by setting </a:t>
            </a:r>
            <a:r>
              <a:rPr lang="en-US" dirty="0"/>
              <a:t>up various ministries and agencies </a:t>
            </a:r>
            <a:r>
              <a:rPr lang="en-US" dirty="0" smtClean="0"/>
              <a:t>to ensure that </a:t>
            </a:r>
            <a:r>
              <a:rPr lang="en-US" dirty="0"/>
              <a:t>people only fished during </a:t>
            </a:r>
            <a:r>
              <a:rPr lang="en-US" dirty="0" smtClean="0"/>
              <a:t>that time.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/>
              <a:t>_____________ </a:t>
            </a:r>
            <a:r>
              <a:rPr lang="en-US" dirty="0" smtClean="0"/>
              <a:t>would </a:t>
            </a:r>
            <a:r>
              <a:rPr lang="en-US" dirty="0"/>
              <a:t>put anyone on trial that broke the law and </a:t>
            </a:r>
            <a:r>
              <a:rPr lang="en-US" dirty="0" smtClean="0"/>
              <a:t>fished outside </a:t>
            </a:r>
            <a:r>
              <a:rPr lang="en-US" dirty="0"/>
              <a:t>of the allotted time and would decide upon an appropriate punishment.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Be prepared to share with the class </a:t>
            </a:r>
            <a:r>
              <a:rPr lang="en-US" b="1" dirty="0" smtClean="0"/>
              <a:t>how much of an influence, on a scale of 1-10, you feel that the different levels of government have on your lives</a:t>
            </a:r>
          </a:p>
          <a:p>
            <a:endParaRPr lang="en-US" dirty="0" smtClean="0"/>
          </a:p>
          <a:p>
            <a:r>
              <a:rPr lang="en-US" dirty="0" smtClean="0"/>
              <a:t>Identify </a:t>
            </a:r>
            <a:r>
              <a:rPr lang="en-US" b="1" dirty="0" smtClean="0"/>
              <a:t>specific examples </a:t>
            </a:r>
            <a:r>
              <a:rPr lang="en-US" dirty="0" smtClean="0"/>
              <a:t>of how you are impacted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groups of 4…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Who’s Who in the Federal Government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Current events 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parl.gc.ca/Visitors/indoor/followbill/images/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800" y="3124200"/>
            <a:ext cx="5238000" cy="369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sen.parl.gc.ca/wdangus/pictures/Senate%20Chamb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154081" cy="3947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1282987"/>
            <a:ext cx="3380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SIMILARITIES?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966188"/>
            <a:ext cx="3380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DIFFERENCES?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413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451146"/>
              </p:ext>
            </p:extLst>
          </p:nvPr>
        </p:nvGraphicFramePr>
        <p:xfrm>
          <a:off x="698500" y="2247900"/>
          <a:ext cx="7759700" cy="369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925"/>
                <a:gridCol w="1939925"/>
                <a:gridCol w="1939925"/>
                <a:gridCol w="1939925"/>
              </a:tblGrid>
              <a:tr h="1247734">
                <a:tc>
                  <a:txBody>
                    <a:bodyPr/>
                    <a:lstStyle/>
                    <a:p>
                      <a:r>
                        <a:rPr lang="en-US" dirty="0" smtClean="0"/>
                        <a:t>Levels - Responsibility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Levels</a:t>
                      </a:r>
                      <a:r>
                        <a:rPr lang="en-US" baseline="0" dirty="0" smtClean="0"/>
                        <a:t> – </a:t>
                      </a:r>
                    </a:p>
                    <a:p>
                      <a:r>
                        <a:rPr lang="en-US" baseline="0" dirty="0" smtClean="0"/>
                        <a:t>Who is involved</a:t>
                      </a:r>
                    </a:p>
                    <a:p>
                      <a:r>
                        <a:rPr lang="en-US" baseline="0" dirty="0" smtClean="0"/>
                        <a:t>(Include names)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Branches</a:t>
                      </a:r>
                      <a:r>
                        <a:rPr lang="en-US" baseline="0" dirty="0" smtClean="0"/>
                        <a:t> - Responsibility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Branches – </a:t>
                      </a:r>
                    </a:p>
                    <a:p>
                      <a:r>
                        <a:rPr lang="en-US" dirty="0" smtClean="0"/>
                        <a:t>Who is involved</a:t>
                      </a:r>
                    </a:p>
                    <a:p>
                      <a:r>
                        <a:rPr lang="en-US" dirty="0" smtClean="0"/>
                        <a:t>(Include names)</a:t>
                      </a:r>
                      <a:endParaRPr lang="en-US" dirty="0"/>
                    </a:p>
                  </a:txBody>
                  <a:tcPr/>
                </a:tc>
              </a:tr>
              <a:tr h="8159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Federal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Federal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Federal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Federal</a:t>
                      </a:r>
                    </a:p>
                  </a:txBody>
                  <a:tcPr/>
                </a:tc>
              </a:tr>
              <a:tr h="8159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Provincial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Provincial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Provincial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Provincial</a:t>
                      </a:r>
                    </a:p>
                  </a:txBody>
                  <a:tcPr/>
                </a:tc>
              </a:tr>
              <a:tr h="8159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Municipal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Municipal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Municipal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Municipal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4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216153" cy="4381053"/>
          </a:xfrm>
        </p:spPr>
        <p:txBody>
          <a:bodyPr/>
          <a:lstStyle/>
          <a:p>
            <a:r>
              <a:rPr lang="en-US" dirty="0" smtClean="0"/>
              <a:t>The Crown &amp; Two houses: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House of Commons (The Lower House)</a:t>
            </a:r>
          </a:p>
          <a:p>
            <a:r>
              <a:rPr lang="en-US" dirty="0" smtClean="0"/>
              <a:t>Members of Parliament (308, as of 2011)</a:t>
            </a:r>
          </a:p>
          <a:p>
            <a:r>
              <a:rPr lang="en-US" dirty="0" smtClean="0"/>
              <a:t>MPs are democratically elected</a:t>
            </a:r>
          </a:p>
          <a:p>
            <a:r>
              <a:rPr lang="en-US" dirty="0" smtClean="0"/>
              <a:t>Seats are distributed </a:t>
            </a:r>
            <a:r>
              <a:rPr lang="en-US" b="1" dirty="0" smtClean="0"/>
              <a:t>roughly</a:t>
            </a:r>
            <a:r>
              <a:rPr lang="en-US" dirty="0" smtClean="0"/>
              <a:t> in proportion to the population of each province and territory</a:t>
            </a:r>
          </a:p>
          <a:p>
            <a:r>
              <a:rPr lang="en-US" dirty="0" smtClean="0"/>
              <a:t>More powerful than the Senate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branch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0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216153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Senate (The Upper House)</a:t>
            </a:r>
          </a:p>
          <a:p>
            <a:r>
              <a:rPr lang="en-US" dirty="0" smtClean="0"/>
              <a:t>“Order or precedence” = symbolic hierarchy of important positions within the Government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(ceremonial protocol)</a:t>
            </a:r>
          </a:p>
          <a:p>
            <a:r>
              <a:rPr lang="en-US" dirty="0" smtClean="0"/>
              <a:t>Senators (105)</a:t>
            </a:r>
            <a:endParaRPr lang="en-US" dirty="0"/>
          </a:p>
          <a:p>
            <a:r>
              <a:rPr lang="en-US" dirty="0" smtClean="0"/>
              <a:t>Appointed by the Governor General</a:t>
            </a:r>
          </a:p>
          <a:p>
            <a:r>
              <a:rPr lang="en-US" dirty="0" smtClean="0"/>
              <a:t>Seats are assigned on a regional basis</a:t>
            </a:r>
          </a:p>
          <a:p>
            <a:pPr lvl="1"/>
            <a:r>
              <a:rPr lang="en-US" dirty="0" smtClean="0"/>
              <a:t>Ontario, Quebec, Maritime provinces, Western provinces</a:t>
            </a:r>
          </a:p>
          <a:p>
            <a:r>
              <a:rPr lang="en-US" dirty="0" smtClean="0"/>
              <a:t>Once appointed, may serve until age 75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branch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2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endParaRPr lang="en-US" sz="3600" b="1" dirty="0" smtClean="0"/>
          </a:p>
          <a:p>
            <a:pPr marL="457200" indent="-457200">
              <a:buAutoNum type="arabicParenR"/>
            </a:pPr>
            <a:r>
              <a:rPr lang="en-US" sz="3600" b="1" dirty="0" smtClean="0"/>
              <a:t>Define/Describe</a:t>
            </a:r>
            <a:br>
              <a:rPr lang="en-US" sz="3600" b="1" dirty="0" smtClean="0"/>
            </a:br>
            <a:endParaRPr lang="en-US" sz="3600" b="1" dirty="0"/>
          </a:p>
          <a:p>
            <a:pPr marL="457200" indent="-457200">
              <a:buAutoNum type="arabicParenR"/>
            </a:pPr>
            <a:r>
              <a:rPr lang="en-US" sz="3600" b="1" dirty="0" smtClean="0"/>
              <a:t>Specify names; Provide examples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 and 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81053"/>
          </a:xfrm>
        </p:spPr>
        <p:txBody>
          <a:bodyPr>
            <a:normAutofit/>
          </a:bodyPr>
          <a:lstStyle/>
          <a:p>
            <a:r>
              <a:rPr lang="en-US" dirty="0" smtClean="0"/>
              <a:t>Late for class</a:t>
            </a:r>
          </a:p>
          <a:p>
            <a:r>
              <a:rPr lang="en-US" dirty="0" smtClean="0"/>
              <a:t>Homework not completed on time</a:t>
            </a:r>
          </a:p>
          <a:p>
            <a:r>
              <a:rPr lang="en-US" dirty="0" smtClean="0"/>
              <a:t>Talk out of turn</a:t>
            </a:r>
          </a:p>
          <a:p>
            <a:r>
              <a:rPr lang="en-US" dirty="0" smtClean="0"/>
              <a:t>Use of disrespectful language</a:t>
            </a:r>
          </a:p>
          <a:p>
            <a:r>
              <a:rPr lang="en-US" dirty="0" smtClean="0"/>
              <a:t>Cellphone use in class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Define “RESPECT”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dirty="0" smtClean="0"/>
              <a:t>- Taking notes…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Reflection on Canadian Identity projects are due </a:t>
            </a:r>
            <a:r>
              <a:rPr lang="en-US" b="1" dirty="0" smtClean="0"/>
              <a:t>Tuesday, February 7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You will have a portion of Monday’s class to work on your projects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Make sure you bring whatever you need to use the class time productively!!!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Senate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u="sng" dirty="0">
                <a:effectLst/>
                <a:hlinkClick r:id="rId2"/>
              </a:rPr>
              <a:t>http://www.youtube.com/watch?v=iM2WuAPef_Q&amp;feature=related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873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682753" cy="3877815"/>
          </a:xfrm>
        </p:spPr>
        <p:txBody>
          <a:bodyPr>
            <a:normAutofit fontScale="925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How </a:t>
            </a:r>
            <a:r>
              <a:rPr lang="en-US" sz="2800" dirty="0"/>
              <a:t>does someone become </a:t>
            </a:r>
            <a:r>
              <a:rPr lang="en-US" sz="2800" dirty="0" smtClean="0"/>
              <a:t>a Member of Parliament in the House </a:t>
            </a:r>
            <a:r>
              <a:rPr lang="en-US" sz="2800" dirty="0"/>
              <a:t>of Commons?</a:t>
            </a:r>
          </a:p>
          <a:p>
            <a:endParaRPr lang="en-US" sz="2800" dirty="0" smtClean="0"/>
          </a:p>
          <a:p>
            <a:r>
              <a:rPr lang="en-US" sz="2800" dirty="0" smtClean="0"/>
              <a:t>How does someone become a Senator?</a:t>
            </a:r>
          </a:p>
          <a:p>
            <a:endParaRPr lang="en-US" sz="2800" dirty="0"/>
          </a:p>
          <a:p>
            <a:r>
              <a:rPr lang="en-US" sz="2800" dirty="0" smtClean="0"/>
              <a:t>What are the issues we discussed last class about how seats are distributed in the Senate?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8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Population of Western provinces:</a:t>
            </a:r>
            <a:r>
              <a:rPr lang="en-US" b="1" dirty="0" smtClean="0"/>
              <a:t> ~10,510,100</a:t>
            </a:r>
          </a:p>
          <a:p>
            <a:pPr marL="0" indent="0">
              <a:buNone/>
            </a:pPr>
            <a:r>
              <a:rPr lang="en-US" dirty="0" smtClean="0"/>
              <a:t>Population of Maritime provinces:</a:t>
            </a:r>
            <a:r>
              <a:rPr lang="en-US" b="1" dirty="0" smtClean="0"/>
              <a:t> ~1,826,896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# of seats in the Senate:</a:t>
            </a:r>
          </a:p>
          <a:p>
            <a:pPr marL="0" indent="0">
              <a:buNone/>
            </a:pPr>
            <a:r>
              <a:rPr lang="en-US" dirty="0" smtClean="0"/>
              <a:t>Western provinces:</a:t>
            </a:r>
            <a:r>
              <a:rPr lang="en-US" b="1" dirty="0" smtClean="0"/>
              <a:t> 24</a:t>
            </a:r>
          </a:p>
          <a:p>
            <a:pPr marL="0" indent="0">
              <a:buNone/>
            </a:pPr>
            <a:r>
              <a:rPr lang="en-US" dirty="0" smtClean="0"/>
              <a:t>Maritime provinces:</a:t>
            </a:r>
            <a:r>
              <a:rPr lang="en-US" b="1" dirty="0" smtClean="0"/>
              <a:t> 24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8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designed to give a “sober second thought” to legislation</a:t>
            </a:r>
          </a:p>
          <a:p>
            <a:endParaRPr lang="en-US" dirty="0" smtClean="0"/>
          </a:p>
          <a:p>
            <a:r>
              <a:rPr lang="en-US" dirty="0" smtClean="0"/>
              <a:t>Was comprise of men of rank or status who owned property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Why?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Ensure the elected body is held accountable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4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48347"/>
            <a:ext cx="8991600" cy="387781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Controversies:</a:t>
            </a:r>
          </a:p>
          <a:p>
            <a:r>
              <a:rPr lang="en-US" dirty="0" smtClean="0"/>
              <a:t>Seen as </a:t>
            </a:r>
            <a:r>
              <a:rPr lang="en-US" sz="3600" dirty="0" smtClean="0"/>
              <a:t>useless, unfair, undemocratic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Ontario &amp; Quebec have far more representation than the West</a:t>
            </a:r>
          </a:p>
          <a:p>
            <a:r>
              <a:rPr lang="en-US" dirty="0" smtClean="0"/>
              <a:t>No prerequisites for members to be appointed</a:t>
            </a:r>
          </a:p>
          <a:p>
            <a:r>
              <a:rPr lang="en-US" dirty="0" smtClean="0"/>
              <a:t>Members are not held accountable for their service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the Senate be reformed or abolished?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1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2057400"/>
            <a:ext cx="8534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Proposal by Stephen Harper &amp; the Conservatives: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“Triple-E Senate”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3600" dirty="0" smtClean="0"/>
              <a:t>	Elected</a:t>
            </a:r>
          </a:p>
          <a:p>
            <a:pPr lvl="1"/>
            <a:r>
              <a:rPr lang="en-US" dirty="0" smtClean="0"/>
              <a:t>Senators should be elected, just like the MPs</a:t>
            </a:r>
          </a:p>
          <a:p>
            <a:pPr marL="0" indent="0">
              <a:buNone/>
            </a:pPr>
            <a:r>
              <a:rPr lang="en-US" sz="3600" dirty="0" smtClean="0"/>
              <a:t>	Effective</a:t>
            </a:r>
          </a:p>
          <a:p>
            <a:pPr lvl="1"/>
            <a:r>
              <a:rPr lang="en-US" dirty="0" smtClean="0"/>
              <a:t>Senators should hold real power and be held accountable</a:t>
            </a:r>
          </a:p>
          <a:p>
            <a:pPr marL="0" indent="0">
              <a:buNone/>
            </a:pPr>
            <a:r>
              <a:rPr lang="en-US" sz="3600" dirty="0" smtClean="0"/>
              <a:t>	Equal</a:t>
            </a:r>
          </a:p>
          <a:p>
            <a:pPr lvl="1"/>
            <a:r>
              <a:rPr lang="en-US" dirty="0" smtClean="0"/>
              <a:t>Fair representation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the Senate be reformed or abolished?</a:t>
            </a:r>
          </a:p>
        </p:txBody>
      </p:sp>
    </p:spTree>
    <p:extLst>
      <p:ext uri="{BB962C8B-B14F-4D97-AF65-F5344CB8AC3E}">
        <p14:creationId xmlns:p14="http://schemas.microsoft.com/office/powerpoint/2010/main" val="17095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Read Counterpoints, pg. 303:</a:t>
            </a:r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“Romeo Dallaire: The Ideal Senator?”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smtClean="0"/>
              <a:t>Answer questions 1 &amp; 3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Cabinet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27808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Who are the main players in the </a:t>
            </a:r>
            <a:r>
              <a:rPr lang="en-US" sz="4800" b="1" dirty="0"/>
              <a:t>e</a:t>
            </a:r>
            <a:r>
              <a:rPr lang="en-US" sz="4800" b="1" dirty="0" smtClean="0"/>
              <a:t>xecutive branch</a:t>
            </a:r>
            <a:r>
              <a:rPr lang="en-US" sz="4800" dirty="0" smtClean="0"/>
              <a:t> at the </a:t>
            </a:r>
            <a:r>
              <a:rPr lang="en-US" sz="4800" b="1" dirty="0" smtClean="0"/>
              <a:t>federal level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33601"/>
            <a:ext cx="7745505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MUST BE SIGNED BY YOURSELF </a:t>
            </a:r>
            <a:r>
              <a:rPr lang="en-US" b="1" dirty="0" smtClean="0"/>
              <a:t>AND</a:t>
            </a:r>
            <a:r>
              <a:rPr lang="en-US" dirty="0" smtClean="0"/>
              <a:t> A PARENT OR GUARDIAN BY </a:t>
            </a:r>
            <a:r>
              <a:rPr lang="en-US" dirty="0" smtClean="0">
                <a:solidFill>
                  <a:srgbClr val="FF0000"/>
                </a:solidFill>
              </a:rPr>
              <a:t>FRIDAY, FEBRUARY 3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I WILL BE CHECKING!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Units: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Government &amp; Human Rights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Human Geography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Canadian History: 1900-1914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World War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867347"/>
            <a:ext cx="8839200" cy="4533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Prime Minister</a:t>
            </a:r>
          </a:p>
          <a:p>
            <a:r>
              <a:rPr lang="en-US" dirty="0" smtClean="0"/>
              <a:t>Chief Minister of the Crown</a:t>
            </a:r>
          </a:p>
          <a:p>
            <a:r>
              <a:rPr lang="en-US" dirty="0" smtClean="0"/>
              <a:t>Head of the Cabinet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Has considerable powers:</a:t>
            </a:r>
          </a:p>
          <a:p>
            <a:pPr lvl="1"/>
            <a:r>
              <a:rPr lang="en-US" dirty="0" smtClean="0"/>
              <a:t>Chooses Cabinet members</a:t>
            </a:r>
          </a:p>
          <a:p>
            <a:pPr lvl="1"/>
            <a:r>
              <a:rPr lang="en-US" dirty="0" smtClean="0"/>
              <a:t>Directs activities of the legislature</a:t>
            </a:r>
          </a:p>
          <a:p>
            <a:pPr lvl="1"/>
            <a:r>
              <a:rPr lang="en-US" dirty="0" smtClean="0"/>
              <a:t>Has the right to be consulted on all important Cabinet decisions</a:t>
            </a:r>
          </a:p>
          <a:p>
            <a:pPr lvl="1"/>
            <a:r>
              <a:rPr lang="en-US" dirty="0" smtClean="0"/>
              <a:t>Controls appointments to the Senate &amp; Judiciary</a:t>
            </a:r>
          </a:p>
          <a:p>
            <a:pPr lvl="1"/>
            <a:r>
              <a:rPr lang="en-US" dirty="0" smtClean="0"/>
              <a:t>Can adjourn or dissolve Parliament and call an election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executive branch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1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67347"/>
            <a:ext cx="8534400" cy="43810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Cabinet</a:t>
            </a:r>
            <a:endParaRPr lang="en-US" sz="3600" dirty="0" smtClean="0"/>
          </a:p>
          <a:p>
            <a:r>
              <a:rPr lang="en-US" dirty="0" smtClean="0"/>
              <a:t>Ministers are selected by the Prime Minister</a:t>
            </a:r>
          </a:p>
          <a:p>
            <a:pPr marL="777240" lvl="2" indent="0">
              <a:buNone/>
            </a:pPr>
            <a:r>
              <a:rPr lang="en-US" dirty="0" smtClean="0"/>
              <a:t>- Ministers are usually members of the governing party</a:t>
            </a:r>
          </a:p>
          <a:p>
            <a:pPr marL="777240" lvl="2" indent="0">
              <a:buNone/>
            </a:pPr>
            <a:r>
              <a:rPr lang="en-US" dirty="0" smtClean="0"/>
              <a:t>&amp; also have a seat in the House of Commons</a:t>
            </a:r>
          </a:p>
          <a:p>
            <a:pPr marL="777240" lvl="2" indent="0">
              <a:buNone/>
            </a:pPr>
            <a:endParaRPr lang="en-US" dirty="0" smtClean="0"/>
          </a:p>
          <a:p>
            <a:r>
              <a:rPr lang="en-US" dirty="0" smtClean="0"/>
              <a:t>Is responsible for the smooth running of government and the spending of public  money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sz="2100" dirty="0" smtClean="0"/>
              <a:t>Each Minister is responsible for a department of the 	government, called a </a:t>
            </a:r>
            <a:r>
              <a:rPr lang="en-US" sz="2100" b="1" dirty="0" smtClean="0"/>
              <a:t>portfolio</a:t>
            </a:r>
          </a:p>
          <a:p>
            <a:pPr marL="0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- Once appointed, is held responsible for everything that happens in 	their department, (</a:t>
            </a:r>
            <a:r>
              <a:rPr lang="en-US" sz="2100" b="1" dirty="0" smtClean="0"/>
              <a:t>ministerial responsibility</a:t>
            </a:r>
            <a:r>
              <a:rPr lang="en-US" sz="2100" dirty="0" smtClean="0"/>
              <a:t>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  <a:p>
            <a:r>
              <a:rPr lang="en-US" dirty="0" smtClean="0"/>
              <a:t>Holds a substantial amount of power in the federal government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executive branch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8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989585"/>
            <a:ext cx="8686800" cy="44874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Controversies: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dirty="0" smtClean="0"/>
              <a:t>Weakening of responsible government</a:t>
            </a:r>
          </a:p>
          <a:p>
            <a:pPr lvl="1"/>
            <a:r>
              <a:rPr lang="en-US" dirty="0" smtClean="0"/>
              <a:t>PM and Cabinet are not directly elected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Cabinet solidarity &amp; secrecy</a:t>
            </a:r>
          </a:p>
          <a:p>
            <a:pPr lvl="1"/>
            <a:r>
              <a:rPr lang="en-US" dirty="0" smtClean="0"/>
              <a:t>Decisions aren’t always made collectively</a:t>
            </a:r>
          </a:p>
          <a:p>
            <a:pPr lvl="1"/>
            <a:r>
              <a:rPr lang="en-US" dirty="0" smtClean="0"/>
              <a:t>Cabinet members are expected to publicly defend  all Cabinet policies</a:t>
            </a:r>
          </a:p>
          <a:p>
            <a:pPr lvl="1"/>
            <a:r>
              <a:rPr lang="en-US" dirty="0" smtClean="0"/>
              <a:t>Information about Cabinet deliberations are not disclosed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Under-representation in the Cabinet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executive branch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5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989585"/>
            <a:ext cx="9144000" cy="4639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commonalities do you notice in the following photographs?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Nearly all minorities and vulnerable groups are un- or under-represented in the Cabinet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Cabinet Ministers</a:t>
            </a:r>
            <a:endParaRPr lang="en-US" dirty="0"/>
          </a:p>
        </p:txBody>
      </p:sp>
      <p:pic>
        <p:nvPicPr>
          <p:cNvPr id="6146" name="Picture 2" descr="Photo of Hon. Rob Nichol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1752600" cy="28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hoto of Hon. Peter Gordon MacK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514600"/>
            <a:ext cx="1755367" cy="28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hoto of Hon. Vic Toe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1763669" cy="28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hoto of Hon. John Bai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6109"/>
            <a:ext cx="1768973" cy="28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hoto of Hon. Jim Flaher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73" y="2514600"/>
            <a:ext cx="1736803" cy="28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1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8216153" cy="44572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WHAT!?		Up-coming quiz!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WHEN!?		Wednesday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WHAT’S ON IT!?	All of the material covered </a:t>
            </a:r>
            <a:r>
              <a:rPr lang="en-US" b="1" dirty="0" smtClean="0"/>
              <a:t>in class</a:t>
            </a:r>
            <a:r>
              <a:rPr lang="en-US" dirty="0" smtClean="0"/>
              <a:t> 			</a:t>
            </a:r>
            <a:r>
              <a:rPr lang="en-US" dirty="0" smtClean="0"/>
              <a:t>             and </a:t>
            </a:r>
            <a:r>
              <a:rPr lang="en-US" b="1" dirty="0" smtClean="0"/>
              <a:t>in the textbook, </a:t>
            </a:r>
            <a:r>
              <a:rPr lang="en-US" dirty="0" smtClean="0"/>
              <a:t>including today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Homework:		Read pg. 308</a:t>
            </a:r>
          </a:p>
          <a:p>
            <a:pPr marL="0" indent="0">
              <a:buNone/>
            </a:pPr>
            <a:r>
              <a:rPr lang="en-US" sz="2000" b="1" dirty="0" smtClean="0"/>
              <a:t>We will be doing an activity next class that requires comprehensive understanding of this process, further research is not a bad idea…</a:t>
            </a:r>
          </a:p>
          <a:p>
            <a:pPr marL="0" indent="0" algn="ctr">
              <a:buNone/>
            </a:pPr>
            <a:r>
              <a:rPr lang="en-US" b="1" dirty="0" smtClean="0"/>
              <a:t>Please bring a GLUE STICK and SCISSORS for next class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Passing bills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81400"/>
            <a:ext cx="8305799" cy="2362200"/>
          </a:xfrm>
        </p:spPr>
        <p:txBody>
          <a:bodyPr numCol="2">
            <a:noAutofit/>
          </a:bodyPr>
          <a:lstStyle/>
          <a:p>
            <a:r>
              <a:rPr lang="en-US" sz="2500" dirty="0" smtClean="0"/>
              <a:t>Governor General</a:t>
            </a:r>
          </a:p>
          <a:p>
            <a:r>
              <a:rPr lang="en-US" sz="2500" dirty="0" smtClean="0"/>
              <a:t>Prime Minister</a:t>
            </a:r>
          </a:p>
          <a:p>
            <a:r>
              <a:rPr lang="en-US" sz="2500" dirty="0" smtClean="0"/>
              <a:t>Cabinet Minister</a:t>
            </a:r>
          </a:p>
          <a:p>
            <a:r>
              <a:rPr lang="en-US" sz="2500" dirty="0" smtClean="0"/>
              <a:t>Senator</a:t>
            </a:r>
          </a:p>
          <a:p>
            <a:r>
              <a:rPr lang="en-US" sz="2500" dirty="0" smtClean="0"/>
              <a:t>Member of Parliament</a:t>
            </a:r>
          </a:p>
          <a:p>
            <a:r>
              <a:rPr lang="en-US" sz="2500" dirty="0" smtClean="0"/>
              <a:t>Leader of the Opposition</a:t>
            </a:r>
          </a:p>
          <a:p>
            <a:r>
              <a:rPr lang="en-US" sz="2500" dirty="0" smtClean="0"/>
              <a:t>Canadian Citizen</a:t>
            </a:r>
          </a:p>
          <a:p>
            <a:r>
              <a:rPr lang="en-US" sz="2500" dirty="0" smtClean="0"/>
              <a:t>Supreme Court Judge</a:t>
            </a:r>
          </a:p>
          <a:p>
            <a:r>
              <a:rPr lang="en-US" sz="2500" dirty="0" smtClean="0"/>
              <a:t>RCMP</a:t>
            </a:r>
          </a:p>
          <a:p>
            <a:r>
              <a:rPr lang="en-US" sz="2500" dirty="0" smtClean="0"/>
              <a:t>Queen Elizabeth II</a:t>
            </a:r>
            <a:endParaRPr lang="en-US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0574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 order of most to least, </a:t>
            </a:r>
            <a:r>
              <a:rPr lang="en-US" sz="4400" b="1" dirty="0"/>
              <a:t>rank</a:t>
            </a:r>
            <a:r>
              <a:rPr lang="en-US" sz="2800" dirty="0"/>
              <a:t> the following according to </a:t>
            </a:r>
            <a:r>
              <a:rPr lang="en-US" sz="2800" dirty="0" smtClean="0"/>
              <a:t>degree of power </a:t>
            </a:r>
            <a:r>
              <a:rPr lang="en-US" sz="2800" dirty="0"/>
              <a:t>and influence</a:t>
            </a:r>
            <a:r>
              <a:rPr lang="en-US" sz="2800" dirty="0" smtClean="0"/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50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most significant tasks of Parliament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bill only becomes a law after it goes through </a:t>
            </a:r>
            <a:r>
              <a:rPr lang="en-US" sz="3200" b="1" dirty="0" smtClean="0"/>
              <a:t>three readings</a:t>
            </a:r>
            <a:r>
              <a:rPr lang="en-US" dirty="0" smtClean="0"/>
              <a:t> in the </a:t>
            </a:r>
            <a:r>
              <a:rPr lang="en-US" b="1" dirty="0" smtClean="0"/>
              <a:t>House of Commons, </a:t>
            </a:r>
            <a:r>
              <a:rPr lang="en-US" dirty="0" smtClean="0"/>
              <a:t>is </a:t>
            </a:r>
            <a:r>
              <a:rPr lang="en-US" sz="3200" b="1" dirty="0" smtClean="0"/>
              <a:t>amended</a:t>
            </a:r>
            <a:r>
              <a:rPr lang="en-US" dirty="0" smtClean="0"/>
              <a:t> by a </a:t>
            </a:r>
            <a:r>
              <a:rPr lang="en-US" b="1" dirty="0" smtClean="0"/>
              <a:t>special committee</a:t>
            </a:r>
            <a:r>
              <a:rPr lang="en-US" dirty="0" smtClean="0"/>
              <a:t>, passes a </a:t>
            </a:r>
            <a:r>
              <a:rPr lang="en-US" sz="3200" b="1" dirty="0" smtClean="0"/>
              <a:t>reading</a:t>
            </a:r>
            <a:r>
              <a:rPr lang="en-US" dirty="0" smtClean="0"/>
              <a:t> in the </a:t>
            </a:r>
            <a:r>
              <a:rPr lang="en-US" b="1" dirty="0" smtClean="0"/>
              <a:t>Senate</a:t>
            </a:r>
            <a:r>
              <a:rPr lang="en-US" dirty="0" smtClean="0"/>
              <a:t>, is </a:t>
            </a:r>
            <a:r>
              <a:rPr lang="en-US" sz="3200" b="1" dirty="0" smtClean="0"/>
              <a:t>signed</a:t>
            </a:r>
            <a:r>
              <a:rPr lang="en-US" dirty="0" smtClean="0"/>
              <a:t> by the </a:t>
            </a:r>
            <a:r>
              <a:rPr lang="en-US" b="1" dirty="0" smtClean="0"/>
              <a:t>Governor General</a:t>
            </a:r>
            <a:r>
              <a:rPr lang="en-US" dirty="0" smtClean="0"/>
              <a:t>, and then finally </a:t>
            </a:r>
            <a:r>
              <a:rPr lang="en-US" sz="3200" b="1" dirty="0" smtClean="0"/>
              <a:t>proclaimed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bills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0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Cabinet</a:t>
            </a:r>
            <a:endParaRPr lang="en-US" dirty="0" smtClean="0"/>
          </a:p>
          <a:p>
            <a:r>
              <a:rPr lang="en-US" dirty="0" smtClean="0"/>
              <a:t>A policy is proposed to a Cabinet committee for approval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Responsible Minister drafts a bill to be approved by the Cabinet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approved, bill is presented in Parliament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8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305799" cy="5029200"/>
          </a:xfrm>
        </p:spPr>
        <p:txBody>
          <a:bodyPr>
            <a:noAutofit/>
          </a:bodyPr>
          <a:lstStyle/>
          <a:p>
            <a:r>
              <a:rPr lang="en-US" u="sng" dirty="0" smtClean="0"/>
              <a:t>First reading</a:t>
            </a:r>
            <a:r>
              <a:rPr lang="en-US" dirty="0" smtClean="0"/>
              <a:t>: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sz="2400" dirty="0"/>
              <a:t>B</a:t>
            </a:r>
            <a:r>
              <a:rPr lang="en-US" sz="2400" dirty="0" smtClean="0"/>
              <a:t>ill is printed and circulated</a:t>
            </a:r>
          </a:p>
          <a:p>
            <a:pPr>
              <a:lnSpc>
                <a:spcPct val="150000"/>
              </a:lnSpc>
            </a:pPr>
            <a:r>
              <a:rPr lang="en-US" u="sng" dirty="0" smtClean="0"/>
              <a:t>Second reading</a:t>
            </a:r>
            <a:r>
              <a:rPr lang="en-US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MP’s debate and vote; may refer the bill to a Committee to be revised</a:t>
            </a:r>
          </a:p>
          <a:p>
            <a:pPr>
              <a:lnSpc>
                <a:spcPct val="150000"/>
              </a:lnSpc>
            </a:pPr>
            <a:r>
              <a:rPr lang="en-US" u="sng" dirty="0" smtClean="0"/>
              <a:t>Committee stage</a:t>
            </a:r>
            <a:r>
              <a:rPr lang="en-US" dirty="0" smtClean="0"/>
              <a:t>: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S</a:t>
            </a:r>
            <a:r>
              <a:rPr lang="en-US" sz="2400" dirty="0" smtClean="0"/>
              <a:t>tudy bill clause by </a:t>
            </a:r>
            <a:r>
              <a:rPr lang="en-US" sz="2400" dirty="0"/>
              <a:t>clause, </a:t>
            </a:r>
            <a:r>
              <a:rPr lang="en-US" sz="2400" dirty="0" smtClean="0"/>
              <a:t>composes </a:t>
            </a:r>
            <a:r>
              <a:rPr lang="en-US" sz="2400" dirty="0"/>
              <a:t>a </a:t>
            </a:r>
            <a:r>
              <a:rPr lang="en-US" sz="2400" dirty="0" smtClean="0"/>
              <a:t>report, recommend that bill be: 1) accepted as is, 2) with amendments, 3) not be proceeded with further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0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8476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hlinkClick r:id="rId2"/>
              </a:rPr>
              <a:t>http://</a:t>
            </a:r>
            <a:r>
              <a:rPr lang="en-US" sz="4400" dirty="0" smtClean="0">
                <a:hlinkClick r:id="rId2"/>
              </a:rPr>
              <a:t>msjwong.weebly.com</a:t>
            </a:r>
            <a:endParaRPr lang="en-US" sz="4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You are responsible for printing out the handouts and worksheets for each unit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 </a:t>
            </a:r>
            <a:r>
              <a:rPr lang="en-US" b="1" dirty="0" smtClean="0"/>
              <a:t>strongly</a:t>
            </a:r>
            <a:r>
              <a:rPr lang="en-US" dirty="0" smtClean="0"/>
              <a:t> advise you do it all at once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81547"/>
            <a:ext cx="8381999" cy="438105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u="sng" dirty="0"/>
              <a:t>Report </a:t>
            </a:r>
            <a:r>
              <a:rPr lang="en-US" u="sng" dirty="0" smtClean="0"/>
              <a:t>stage</a:t>
            </a:r>
            <a:r>
              <a:rPr lang="en-US" dirty="0" smtClean="0"/>
              <a:t>: 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Committee reports recommendations to the House, Members of the House may suggest changes to the bill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u="sng" dirty="0"/>
              <a:t>Third </a:t>
            </a:r>
            <a:r>
              <a:rPr lang="en-US" u="sng" dirty="0" smtClean="0"/>
              <a:t>reading</a:t>
            </a:r>
            <a:r>
              <a:rPr lang="en-US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D</a:t>
            </a:r>
            <a:r>
              <a:rPr lang="en-US" sz="2400" dirty="0" smtClean="0"/>
              <a:t>ebate </a:t>
            </a:r>
            <a:r>
              <a:rPr lang="en-US" sz="2400" dirty="0"/>
              <a:t>and </a:t>
            </a:r>
            <a:r>
              <a:rPr lang="en-US" sz="2400" dirty="0" smtClean="0"/>
              <a:t>vote on the amended bill, send to Senate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u="sng" dirty="0"/>
              <a:t>Senate </a:t>
            </a:r>
            <a:r>
              <a:rPr lang="en-US" u="sng" dirty="0" smtClean="0"/>
              <a:t>stage</a:t>
            </a:r>
            <a:r>
              <a:rPr lang="en-US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Senators debate and vote on the bill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u="sng" dirty="0"/>
              <a:t>Royal assent</a:t>
            </a:r>
            <a:r>
              <a:rPr lang="en-US" dirty="0"/>
              <a:t>: 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Bill is presented to the Governor General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2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48347"/>
            <a:ext cx="8077200" cy="38778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Governor General may:</a:t>
            </a:r>
          </a:p>
          <a:p>
            <a:pPr marL="457200" indent="-457200">
              <a:buAutoNum type="arabicParenR"/>
            </a:pPr>
            <a:r>
              <a:rPr lang="en-US" dirty="0" smtClean="0"/>
              <a:t>Assent in the Queen’s name</a:t>
            </a:r>
          </a:p>
          <a:p>
            <a:pPr marL="457200" indent="-457200">
              <a:buAutoNum type="arabicParenR"/>
            </a:pPr>
            <a:r>
              <a:rPr lang="en-US" dirty="0" smtClean="0"/>
              <a:t>Withhold assent</a:t>
            </a:r>
          </a:p>
          <a:p>
            <a:pPr marL="457200" indent="-457200">
              <a:buAutoNum type="arabicParenR"/>
            </a:pPr>
            <a:r>
              <a:rPr lang="en-US" dirty="0" smtClean="0"/>
              <a:t>Reserve assent</a:t>
            </a:r>
          </a:p>
          <a:p>
            <a:pPr marL="457200" indent="-457200">
              <a:buAutoNum type="arabicParenR"/>
            </a:pPr>
            <a:endParaRPr lang="en-US" dirty="0"/>
          </a:p>
          <a:p>
            <a:pPr marL="0" indent="0" algn="ctr">
              <a:buNone/>
            </a:pPr>
            <a:r>
              <a:rPr lang="en-US" sz="2800" dirty="0" smtClean="0"/>
              <a:t>Once a bill is given royal assent, it becomes LAW!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Royal assent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981200"/>
            <a:ext cx="7745505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First reading</a:t>
            </a:r>
          </a:p>
          <a:p>
            <a:r>
              <a:rPr lang="en-US" u="sng" dirty="0" smtClean="0"/>
              <a:t>Majority</a:t>
            </a:r>
            <a:r>
              <a:rPr lang="en-US" dirty="0" smtClean="0"/>
              <a:t> group presents proposal</a:t>
            </a:r>
          </a:p>
          <a:p>
            <a:pPr marL="0" indent="0">
              <a:buNone/>
            </a:pPr>
            <a:r>
              <a:rPr lang="en-US" b="1" dirty="0" smtClean="0"/>
              <a:t>Second reading</a:t>
            </a:r>
          </a:p>
          <a:p>
            <a:r>
              <a:rPr lang="en-US" u="sng" dirty="0" smtClean="0"/>
              <a:t>Majority</a:t>
            </a:r>
            <a:r>
              <a:rPr lang="en-US" dirty="0" smtClean="0"/>
              <a:t> group expresses principles and arguments in favour</a:t>
            </a:r>
          </a:p>
          <a:p>
            <a:r>
              <a:rPr lang="en-US" u="sng" dirty="0" smtClean="0"/>
              <a:t>Opposition</a:t>
            </a:r>
            <a:r>
              <a:rPr lang="en-US" dirty="0" smtClean="0"/>
              <a:t> group presents counter-arguments against</a:t>
            </a:r>
          </a:p>
          <a:p>
            <a:pPr marL="0" indent="0">
              <a:buNone/>
            </a:pPr>
            <a:r>
              <a:rPr lang="en-US" b="1" dirty="0" smtClean="0"/>
              <a:t>Committee stage</a:t>
            </a:r>
          </a:p>
          <a:p>
            <a:r>
              <a:rPr lang="en-US" dirty="0" smtClean="0"/>
              <a:t>Make changes to the proposal</a:t>
            </a:r>
          </a:p>
          <a:p>
            <a:pPr marL="0" indent="0">
              <a:buNone/>
            </a:pPr>
            <a:r>
              <a:rPr lang="en-US" b="1" dirty="0" smtClean="0"/>
              <a:t>Third reading</a:t>
            </a:r>
          </a:p>
          <a:p>
            <a:r>
              <a:rPr lang="en-US" u="sng" dirty="0" smtClean="0"/>
              <a:t>Committee</a:t>
            </a:r>
            <a:r>
              <a:rPr lang="en-US" dirty="0" smtClean="0"/>
              <a:t> presents amendments</a:t>
            </a:r>
          </a:p>
          <a:p>
            <a:r>
              <a:rPr lang="en-US" dirty="0" smtClean="0"/>
              <a:t>Vote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0856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Why are there so many steps in the process of making laws?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Electoral Process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3767862"/>
            <a:ext cx="6858000" cy="2328138"/>
          </a:xfrm>
        </p:spPr>
        <p:txBody>
          <a:bodyPr>
            <a:normAutofit/>
          </a:bodyPr>
          <a:lstStyle/>
          <a:p>
            <a:r>
              <a:rPr lang="en-US" b="1" dirty="0" smtClean="0"/>
              <a:t>Quiz!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Put up a “wall” between you and your neighbour so you don’t get tempted to peek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All you need is a pen on your desk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09800"/>
            <a:ext cx="7745505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Federal elections are held at least every 5 years</a:t>
            </a:r>
          </a:p>
          <a:p>
            <a:pPr lvl="1"/>
            <a:r>
              <a:rPr lang="en-US" dirty="0" smtClean="0"/>
              <a:t>PM can call an election at any time</a:t>
            </a:r>
          </a:p>
          <a:p>
            <a:pPr lvl="1"/>
            <a:r>
              <a:rPr lang="en-US" dirty="0" smtClean="0"/>
              <a:t>Held on Mondays (Tuesday, if Monday is a holiday)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BC, the next scheduled election is May 14, 2013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You may cast a ballot if:</a:t>
            </a:r>
          </a:p>
          <a:p>
            <a:r>
              <a:rPr lang="en-US" sz="4400" dirty="0" smtClean="0"/>
              <a:t>You are over the age of 18</a:t>
            </a:r>
          </a:p>
          <a:p>
            <a:r>
              <a:rPr lang="en-US" sz="4400" dirty="0" smtClean="0"/>
              <a:t>You are a Canadian citizen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3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139953" cy="438105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Majority government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The political party who has over half  of the seats in the House of Commons is the governing party</a:t>
            </a:r>
          </a:p>
          <a:p>
            <a:endParaRPr lang="en-US" dirty="0" smtClean="0"/>
          </a:p>
          <a:p>
            <a:r>
              <a:rPr lang="en-US" dirty="0" smtClean="0"/>
              <a:t>More powerful than a minority government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Majority vs. Minority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6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810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Minority </a:t>
            </a:r>
            <a:r>
              <a:rPr lang="en-US" b="1" dirty="0" smtClean="0"/>
              <a:t>government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The governing party has more seats than any other party, but the other parties combine have more </a:t>
            </a:r>
            <a:r>
              <a:rPr lang="en-US" dirty="0" smtClean="0"/>
              <a:t>seats</a:t>
            </a:r>
          </a:p>
          <a:p>
            <a:endParaRPr lang="en-US" dirty="0"/>
          </a:p>
          <a:p>
            <a:r>
              <a:rPr lang="en-US" dirty="0"/>
              <a:t>Must compromise in order to stay in </a:t>
            </a:r>
            <a:r>
              <a:rPr lang="en-US" dirty="0" smtClean="0"/>
              <a:t>power</a:t>
            </a:r>
          </a:p>
          <a:p>
            <a:endParaRPr lang="en-US" dirty="0"/>
          </a:p>
          <a:p>
            <a:r>
              <a:rPr lang="en-US" dirty="0"/>
              <a:t>More democratic</a:t>
            </a:r>
          </a:p>
          <a:p>
            <a:endParaRPr lang="en-US" dirty="0" smtClean="0"/>
          </a:p>
          <a:p>
            <a:r>
              <a:rPr lang="en-US" dirty="0" smtClean="0"/>
              <a:t>BUT hesitant to make important changes because of fear of defeat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Majority vs. Minority</a:t>
            </a:r>
          </a:p>
        </p:txBody>
      </p:sp>
    </p:spTree>
    <p:extLst>
      <p:ext uri="{BB962C8B-B14F-4D97-AF65-F5344CB8AC3E}">
        <p14:creationId xmlns:p14="http://schemas.microsoft.com/office/powerpoint/2010/main" val="82608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Coalition government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 party wins a majority, so 2+ parties join together to form a government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Might also be created in a time of national difficulty or crisis, to give the government a high degree of perceived political legitimacy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33601"/>
            <a:ext cx="8381999" cy="4419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First-past-the-post</a:t>
            </a:r>
            <a:r>
              <a:rPr lang="en-US" dirty="0" smtClean="0"/>
              <a:t> :</a:t>
            </a:r>
          </a:p>
          <a:p>
            <a:r>
              <a:rPr lang="en-US" dirty="0" smtClean="0"/>
              <a:t>Winner simply has to win with more votes than any other candidate</a:t>
            </a:r>
          </a:p>
          <a:p>
            <a:r>
              <a:rPr lang="en-US" dirty="0" smtClean="0"/>
              <a:t># if seats in legislature = # ridings won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Advantage</a:t>
            </a:r>
          </a:p>
          <a:p>
            <a:r>
              <a:rPr lang="en-US" dirty="0" smtClean="0"/>
              <a:t>Promotes a link between constituents and their representatives (elected members represent defined areas)</a:t>
            </a:r>
          </a:p>
          <a:p>
            <a:pPr marL="0" indent="0">
              <a:buNone/>
            </a:pPr>
            <a:r>
              <a:rPr lang="en-US" u="sng" dirty="0" smtClean="0"/>
              <a:t>Disadvantage</a:t>
            </a:r>
            <a:endParaRPr lang="en-US" dirty="0" smtClean="0"/>
          </a:p>
          <a:p>
            <a:r>
              <a:rPr lang="en-US" dirty="0" smtClean="0"/>
              <a:t>Result excludes smaller parties and minorities from “fair” representation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5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911353" cy="4381053"/>
          </a:xfrm>
        </p:spPr>
        <p:txBody>
          <a:bodyPr/>
          <a:lstStyle/>
          <a:p>
            <a:r>
              <a:rPr lang="en-US" dirty="0" smtClean="0"/>
              <a:t>Presentations every Friday, starting </a:t>
            </a:r>
            <a:r>
              <a:rPr lang="en-US" b="1" dirty="0" smtClean="0"/>
              <a:t>this week</a:t>
            </a:r>
          </a:p>
          <a:p>
            <a:r>
              <a:rPr lang="en-US" dirty="0" smtClean="0"/>
              <a:t>If there is no school on Friday, presentations will be </a:t>
            </a:r>
            <a:r>
              <a:rPr lang="en-US" dirty="0" smtClean="0">
                <a:solidFill>
                  <a:srgbClr val="FF0000"/>
                </a:solidFill>
              </a:rPr>
              <a:t>Thursday</a:t>
            </a:r>
            <a:r>
              <a:rPr lang="en-US" dirty="0" smtClean="0"/>
              <a:t> instead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dirty="0" smtClean="0"/>
              <a:t>You must sign up for a presentation date and it is </a:t>
            </a:r>
            <a:r>
              <a:rPr lang="en-US" b="1" dirty="0" smtClean="0"/>
              <a:t>your responsibility to remember your date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dirty="0" smtClean="0"/>
              <a:t>Submit your written report on your presentation date</a:t>
            </a:r>
          </a:p>
          <a:p>
            <a:endParaRPr lang="en-US" dirty="0"/>
          </a:p>
          <a:p>
            <a:r>
              <a:rPr lang="en-US" dirty="0" smtClean="0"/>
              <a:t>Do not leave this to the last minute!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Proportional representation</a:t>
            </a:r>
            <a:r>
              <a:rPr lang="en-US" dirty="0" smtClean="0"/>
              <a:t> :</a:t>
            </a:r>
          </a:p>
          <a:p>
            <a:r>
              <a:rPr lang="en-US" dirty="0" smtClean="0"/>
              <a:t>Political parties receive seats in proportion to their share of the national vote</a:t>
            </a:r>
          </a:p>
          <a:p>
            <a:pPr lvl="1"/>
            <a:r>
              <a:rPr lang="en-US" dirty="0" smtClean="0"/>
              <a:t>% of votes received in election = % of seats in legislature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Advantage</a:t>
            </a:r>
          </a:p>
          <a:p>
            <a:r>
              <a:rPr lang="en-US" dirty="0" smtClean="0"/>
              <a:t>Any party with even a few % will gain some representation in government</a:t>
            </a:r>
          </a:p>
          <a:p>
            <a:pPr marL="0" indent="0">
              <a:buNone/>
            </a:pPr>
            <a:r>
              <a:rPr lang="en-US" u="sng" dirty="0" smtClean="0"/>
              <a:t>Disadvantage</a:t>
            </a:r>
            <a:endParaRPr lang="en-US" dirty="0" smtClean="0"/>
          </a:p>
          <a:p>
            <a:r>
              <a:rPr lang="en-US" dirty="0" smtClean="0"/>
              <a:t>Minority/coalition governments likely because difficult for one party to receive more than 50% of the vote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8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48347"/>
            <a:ext cx="8382000" cy="41524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Single transferable </a:t>
            </a:r>
            <a:r>
              <a:rPr lang="en-US" b="1" dirty="0" smtClean="0"/>
              <a:t>vote</a:t>
            </a:r>
          </a:p>
          <a:p>
            <a:r>
              <a:rPr lang="en-US" dirty="0" smtClean="0"/>
              <a:t>Goal: To achieve </a:t>
            </a:r>
            <a:r>
              <a:rPr lang="en-US" b="1" dirty="0" smtClean="0"/>
              <a:t>proportional representation </a:t>
            </a:r>
            <a:r>
              <a:rPr lang="en-US" dirty="0" smtClean="0"/>
              <a:t>through </a:t>
            </a:r>
            <a:r>
              <a:rPr lang="en-US" b="1" dirty="0" smtClean="0"/>
              <a:t>preferential voting</a:t>
            </a:r>
          </a:p>
          <a:p>
            <a:r>
              <a:rPr lang="en-US" dirty="0" smtClean="0"/>
              <a:t>Rank-order as many or as few candidates as you like</a:t>
            </a:r>
          </a:p>
          <a:p>
            <a:pPr lvl="1"/>
            <a:r>
              <a:rPr lang="en-US" dirty="0" smtClean="0"/>
              <a:t>If 1</a:t>
            </a:r>
            <a:r>
              <a:rPr lang="en-US" baseline="30000" dirty="0" smtClean="0"/>
              <a:t>st</a:t>
            </a:r>
            <a:r>
              <a:rPr lang="en-US" dirty="0" smtClean="0"/>
              <a:t> choice doesn’t get elected, 2</a:t>
            </a:r>
            <a:r>
              <a:rPr lang="en-US" baseline="30000" dirty="0" smtClean="0"/>
              <a:t>nd</a:t>
            </a:r>
            <a:r>
              <a:rPr lang="en-US" dirty="0" smtClean="0"/>
              <a:t> choice becomes new 1</a:t>
            </a:r>
            <a:r>
              <a:rPr lang="en-US" baseline="30000" dirty="0" smtClean="0"/>
              <a:t>st</a:t>
            </a:r>
            <a:r>
              <a:rPr lang="en-US" dirty="0" smtClean="0"/>
              <a:t> choice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Advantage</a:t>
            </a:r>
          </a:p>
          <a:p>
            <a:r>
              <a:rPr lang="en-US" dirty="0" smtClean="0"/>
              <a:t>Votes don’t go to waste</a:t>
            </a:r>
            <a:endParaRPr lang="en-US" dirty="0"/>
          </a:p>
          <a:p>
            <a:pPr marL="0" indent="0">
              <a:buNone/>
            </a:pPr>
            <a:r>
              <a:rPr lang="en-US" u="sng" dirty="0" smtClean="0"/>
              <a:t>Disadvantage</a:t>
            </a:r>
          </a:p>
          <a:p>
            <a:r>
              <a:rPr lang="en-US" dirty="0" smtClean="0"/>
              <a:t>Takes a genius to fully understand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48347"/>
            <a:ext cx="8305800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Single transferable vote</a:t>
            </a:r>
          </a:p>
          <a:p>
            <a:r>
              <a:rPr lang="en-US" dirty="0" smtClean="0"/>
              <a:t>Proposed as a new voting system in BC</a:t>
            </a:r>
          </a:p>
          <a:p>
            <a:endParaRPr lang="en-US" dirty="0" smtClean="0"/>
          </a:p>
          <a:p>
            <a:r>
              <a:rPr lang="en-US" dirty="0" smtClean="0"/>
              <a:t>Supported by a majority (57.7%) in 2005, but government had legislated that it required 60% in favour to pass</a:t>
            </a:r>
          </a:p>
          <a:p>
            <a:endParaRPr lang="en-US" dirty="0" smtClean="0"/>
          </a:p>
          <a:p>
            <a:r>
              <a:rPr lang="en-US" dirty="0" smtClean="0"/>
              <a:t>Second referendum in 2009, but was again rejected, this time with only 39.1% in favour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Political Spectrum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Current events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6679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057400"/>
            <a:ext cx="8229600" cy="43810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Helps to illustrate how various political ideologies relate to one another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Left wing </a:t>
            </a:r>
            <a:r>
              <a:rPr lang="en-US" dirty="0" smtClean="0"/>
              <a:t>(more liberal)</a:t>
            </a:r>
            <a:endParaRPr lang="en-US" b="1" dirty="0" smtClean="0"/>
          </a:p>
          <a:p>
            <a:r>
              <a:rPr lang="en-US" dirty="0" smtClean="0"/>
              <a:t>Supports change for improvement of welfare for citizens</a:t>
            </a:r>
          </a:p>
          <a:p>
            <a:r>
              <a:rPr lang="en-US" dirty="0" smtClean="0"/>
              <a:t>Government should play a significant role</a:t>
            </a:r>
          </a:p>
          <a:p>
            <a:pPr lvl="1"/>
            <a:r>
              <a:rPr lang="en-US" dirty="0" smtClean="0"/>
              <a:t>Social services, benefits, etc.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Right wing</a:t>
            </a:r>
            <a:r>
              <a:rPr lang="en-US" dirty="0" smtClean="0"/>
              <a:t> (more conservative)</a:t>
            </a:r>
          </a:p>
          <a:p>
            <a:r>
              <a:rPr lang="en-US" dirty="0" smtClean="0"/>
              <a:t>Values tradition, cautious of change</a:t>
            </a:r>
          </a:p>
          <a:p>
            <a:r>
              <a:rPr lang="en-US" dirty="0" smtClean="0"/>
              <a:t>Feels government should have little interference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political spectrum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1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48347"/>
            <a:ext cx="8229599" cy="38476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Mostly clustered around the centre of the spectrum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b="1" dirty="0" smtClean="0"/>
              <a:t>The best way to understand a party’s ideology and differentiate one party from another is to look at their position on important issues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en-US" dirty="0" smtClean="0"/>
              <a:t>Our national political parties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9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right-winged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Supports tradition and privatization</a:t>
            </a:r>
          </a:p>
          <a:p>
            <a:r>
              <a:rPr lang="en-US" dirty="0" smtClean="0"/>
              <a:t>Nationalistic</a:t>
            </a:r>
          </a:p>
          <a:p>
            <a:r>
              <a:rPr lang="en-US" dirty="0" smtClean="0"/>
              <a:t>Supports the military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 Party</a:t>
            </a:r>
            <a:endParaRPr lang="en-US" dirty="0"/>
          </a:p>
        </p:txBody>
      </p:sp>
      <p:pic>
        <p:nvPicPr>
          <p:cNvPr id="1026" name="Picture 2" descr="http://t2.gstatic.com/images?q=tbn:ANd9GcRVsMi1KsEc2FTPdg6hftDrarQ40YhCFy3-vaRkwNIPhyOJQfv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232278"/>
            <a:ext cx="2590800" cy="339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8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Promotes social programs (ex. universal health care)</a:t>
            </a:r>
          </a:p>
          <a:p>
            <a:r>
              <a:rPr lang="en-US" dirty="0" smtClean="0"/>
              <a:t>Places less emphasis on the military</a:t>
            </a:r>
          </a:p>
          <a:p>
            <a:r>
              <a:rPr lang="en-US" dirty="0" smtClean="0"/>
              <a:t>More support for the arts and culture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Liberal Party</a:t>
            </a:r>
            <a:endParaRPr lang="en-US" dirty="0"/>
          </a:p>
        </p:txBody>
      </p:sp>
      <p:sp>
        <p:nvSpPr>
          <p:cNvPr id="4" name="AutoShape 2" descr="data:image/jpeg;base64,/9j/4AAQSkZJRgABAQAAAQABAAD/2wCEAAkGBhQSERUUExQVFBQVFxgWFxcVFRQVFBISFxQVFBUUFRQXHCYeFxkjGRQUHy8gIycpLCwsFR4xNTAqNSYrLCkBCQoKDgwOGg8PGiwkHyUsLiwsLCwpKSwsKSksKSwsKSwsLCksLyksLCwsLCwsLCkpLCwpLCwsKSksLCkpLCwsKf/AABEIALcA+AMBIgACEQEDEQH/xAAcAAABBQEBAQAAAAAAAAAAAAAEAAMFBgcCAQj/xABBEAACAQIEAwUGBAQEBAcAAAABAgADEQQSITEFBkETIlFhcQcyUoGRoRRCsdEjYsHwM4LS8SRUcrIIFRZTc5Ki/8QAGgEAAgMBAQAAAAAAAAAAAAAAAQIAAwQFBv/EADARAAICAQIEBAUEAgMAAAAAAAABAhEDBCEFEjFBEyJRYTJxodHwFEKBsRXBI5Hh/9oADAMBAAIRAxEAPwDb4oooAiiiikIKKKKQgooopCCiiikIKKKKQgooopCCiiikIKKKKQgooopCCiiikIKKKKQgooopCCiiikIKKKKQgooopCDX4tfiE9XEqeokUN45ROsXm3ASRrjxnoqDxgVTpHEiuTQUEmqPGeGsPGMWusaqDaNewL3De1HjEKgPWCjae0N4OYgS9QAXJ0EhG54wQvfEJobH3tD4bSZcaTBuZMP2deqv85lWfK8STR1OGaPHq5SjNtV6G2cO5iw9f/Cqo9vAm/0IEkM0+bKGOamwZGKt4g2/3l34P7U6qqFqrn094b/MSiOs9UbtRwOcd8Lv2fU1DiHGqNBc1WoqDa5vv8hI0c+4Em34lL+j/wCmZLzZzW2LYGxVRsJC4Y6gxZax3sjVg4DBwTyyal7UboefcD/zKfR/9MVTn3AqLnEoB/n/ANMw4HU+s5x3+ETB+rl6Is/wOCvil9PsbePaLw//AJqn9H/0xz/15gbgfiUudve/afPSHQQ/Em1vSM9XJdkLHgeB/ul9PsfSaVQRcG4PWedsPETNOS/aAi0RSrnVdA3Qjpc+Mf457SUUWojMfHoJd+pjVnHlwrULK8aj/PYu3EeYcPQ/xaqpfxv+gECHPWCO2ITXyf8A0zEMfxWpWctUYsT49PQdBDeXcP2tekn8wv6byj9ZJukjqrgeKMLnJ2lbqvsb5TxCkAg3B2nprDxglJbAAeE6M2ubPLUuwR+IXxnq1QdjAXGkfww0hUmwPYdOJXxEQxafEIDU3MHp7wqRCW/FJ8QnRrr4iRK7wl9pFIj2CTjU+IfeeyIYaxSczId9Z3RPejbHWdUveisAVVG07pzmttPUMEluRdBxNjPGXQGe0+s8qe7aWLoK+pzfSc0G1inFNu9E7jBzG0xr2i0MuKb+YXmxvqJmPtQw9mpv4gj7SnVq4HX4JPl1NeqaM1qmdUdjGq5j1AaTlvoe2g9x7EiyrC+B8NqV3y01zEaneyjxJlj4JyojZWxQboVoAlTlOzViNRfom/jaaBg8KiqEp5UVfyIMqD1C7/Mx1jORquLwxtwxq369v/Sk0vZZX95qlNQRfuq7MPraV/j3K1ajSbQuAdbAhh6gzZqVTtFK5lPjYq1vkJEY3hFNAWq56g8AMoHT3r3jyilTRysXF8/N52n7UYKhh+KO3pL7jeVaWMuaOVWUbMdGttre9/PWUrjeBai+RwQRuDfQ9Ykjv6PVwzOl19AKk2kKde7eBoYbUe1MSs3sYYy0+zihfFA/CCfqRKnfSaF7LMLrUc+AH9ZZhVzRh18+TTzft/ZpwiaKltPHM6rPALqcuNI9hNo2V0j2G2jRQrYG+5jC7wltzB+sJDwbwnpB+seU6QRCwcjWKdMIoQHDie0zrFUnKnWCQUHVdhEhnDnSeo0jAgin1nh2E8VtZ2jDQE6m/wAx5SyPQV9Rloyp1j9YRgDWKwoL7TSUv2l4a+FzfCw/aW1jaQXNuHz4SqPImV5VcGjXoZ+HqIS9zCsRvLJythgP4pUMw7tIHUB/zVCOuXQfOVrEHX+/WaFy6/ZU1tlulMEtuFuM59WJYAeJ9JzsUOZnq+Kah4sLjHq3X8Eoi5CO0ZgTqdu0e+ud2N8t/Aa2kouJoBNQSD5OR8rWvKZUxZvmbO7MTewNzfpmPWWLB4tyqgoFBIAA1I695jNSgeT6k2nElprajTAa27ALlB6kL+kjawZ/8V2c+ei+gXoIUKY2HzPifWcNT8pXPY1Y4LqA4AilUtspsb+B6fKNe0Thyvhmqn36dirdRYi6E9QQfqIViKOtt7j6CRPFOIk0KlF9RkYfIDRv0laV2i1N48kckezRm9LaFkdyB0TpCwe5Mx7ZjK/1mt+zfC5cJm+JifltMkpi/wDflNy5Ww3Z4SkP5R99Zp00fMcPjWTlwKPqyepGI7zykdJ51nQkePOmOkew+0Hq+7HME2kZCMafcwe2sIq7mDrvCgnJMdQxozum0VBfQ8YRTt4owDl00MZpjWc4DjmHrDuVVa/mLx0U+9pqJJU+geWUXTVDzbT0GJhpOLxWBD19RKNz9zK1DF0OzOtO7EdDfTK3kQTLqawXvHYazCebeLmvi6j7gtp6DSVZp8sKXU63CtOsmZyktkv7Nu4ZxlMTSWonzHVT1BhAMx3lvmFsM4ddUIs48R4+omvYTEipTWohDKwBuNvSNiy+Ivcq4hoXpZWvhfT7DztpBMdSz0nHip/SFMfKcBb3HiJZJbUc+Lp2fOmNp2cjzI+9pdsHiC1NkU6vUXrYDKgA87ASr8xYXJiKq+DtLLyjTzgMQRtZiDk9wXBa1hraYcHxNHpuMXLHCa/LRYODULqQwzG4tcaL5ADrCyMpUeh+d7/KPC6L3SNPDxY6k+doHUJY6b3mqapHn8V2STYhUW5ufIC5P9+MZGMDnKAQbHcW18POR2JOIqo1Og3ZG1u0tck/Cvw+s8p4N6CAs1yvW51sNdSdZW4pK2X80m6QzjeMqmZ6jGnSQ2Yhbkm9rE/lF9vGR1WtTr5mW7IUZQeubK2h+kmuyR7ErdKgsw3GYHqOoMZ4nhFFGoqDKWU5bdCFNgPOVylGrrcuWOXNTexltA6QlT3YLh9vlCmWyjzmJnt7HuGYfPVVfFlH1M3+jRCoq/CAPtMV5IwnaYymPA5j8ptrNN2lj5Wzy3HcnmhD2s7pT22sSTrxM10edGsZVCoSTYCQ3KfM64mrVVfdS1vMHraVPnvnDOxo0j3R7xHU+F5XOROMmhjFvs5yH+kyyzf8m3Q72DhjemlOS8zVr2NpxG5g43hBNxeDzYzgHLTpDGyZ6plaLB8tFOFEUsKz54ZmQ7/38pJ4Tm/E0rZareh7w+8Bxyd0GAXnJTZ7+UIy2kr+ZofDvavWUAVERx5XU/tLBhfaVh29/NT9dR9RMfpPrD8SbCP401tZmnwzTZP218jQebOfqb0jToHMW3IvoOszDPreEYM3fXw/pBmFjElJye5fg08NPDlgS+FN6Zll5W5qbCsFck0W3HwHxHlKzwz3THcWnd9IsZOMrRdlwxzY3Ca2N3oVldAwNwRoRsRPFGszT2e86Cmfw9U2QmyEn3T8N/PpNMJnUhNTjZ4bVaaWmyOD6dvkYz7RsJkxjn4rN+8O5DqpURBmZTTLU3ytY7F0cC9tbEST9quBuadQean+kzngfGDhsSHPubOP5b72623t6zGvJkZ6Llep0cfVL+jS6+Lq5XZRmCFbkixdLXDhRsfETnh/E+8D/fpDuFMtUXp1MwsQLWZWFtQTvpK4O47L6/Yy+W5w1HldFyw9YWuNLwTjta1Ox2Y2J+FdSTGMIwbK3W20Nr2YHa4U2vYARUWOiuJxV+zyimRqtnaxygtpmsfKS3EWzJpr10+8hsRxpQGSjaowuDoxDMdlUAWYA/mJEJ4RVd1JqoKZsQVDX7x1knH2BGVdDPcZSyVqijQBjb0JvO31F/AWjnGv8dz5CNlhkHjeYXsz2OCfNijJ+iLt7KsJes720VQPmbmachlJ9mFC2Hd/ib9ABLpTnRwKoI8fxWfPqZe2wXfSZ/ztztYGhQNzs7DoD4ecJ515vFNTRpG7m4J8BM9yaG+5lWfN+2J0OF8N5qzZV8kDIN/qYAlazXBsb/fpJAN3WkRMXU9IzduUeYlxFAAkZwLMOt/GSlWoATcgTBcPjnp95GKnyMcrccrVD3qrn5kD6Cbo6ny00ebzcHUsrlCVJmw4/mKhR9+ovpfX6SCxPtNoqDlRm8Ogmd4gwSpKv1EuxrhwjBH4rZcMZ7S69Q2phUHzJnspVE6xRfFl6myOk06VciC61PQofyk/UaSKvLhzlgOwxL/C/eHz3+8p77xWqbQ2PIskIzXdHSyRxeqr6SMQySr6osRmmPQYwh1jNZbOfWOYc94RzHUrEHxk7kfQK4W28MxA7sjuG72h+IayGDuFdCEqPrNJ5N9oq5RSxLWygBXN9QOh85mVQzmkx6S2E3DdGPUafHqI8kzSueuaKVZBTpHNY5iw/QTM8SnWTgosUbKpYhcxsDoo3Y+UiQNYrk5O2WYdPDDDw4dgXC416bdx2QE65WI0+UuWDYtT03Xf16j0O8p2LwgVS9wFHj+g85e+U+Eu+Fo1qd6gamM40zggkXHxDTbea8KclscLirhjlG9myS4Rjri2x/vSToC1QAwBsb67H18ZWzgHDZqfvdVN9/TcGepxWojWdGU+QJ+o8JbytnI8RJ7k5icNuF7t+igAW+W0HKZL39b38BAjzKLdD00IO+gA63MhebsXiqeHNR6fZoWVCWuHCuD3gm4FwBr4xXjk0WxywuvUrWNxgqVXcbE2HoNBPU1IHzgOFFxpsIYW0mCS3PZYqUEo9EjT/Z5x6kMOaTMFcMTrYXBMd5l53VAadA3bUMw2HpMpV7a9ZJ0n7vnaWeNJR5TF/jsUszzS3vt7j9OsWYk7nr/WOVDpBMC1zDRSLEKLXLAC+1ybayg6tpRtguXQiRVMDN85McQomlnQ2JU2uuoPneQSG5EKRXzJ00H40AWt1ggPeEfxZ1HkIPTa7D1jlb6hWMra2nSpcXguLbvmSGH90A9RAOADQxTysO9aeSULZp/tH4XnoJV6ocp/6TMqrjWbJzjxFEwdRWYZm0UaXJ8ZjmJ3vNGdLm2OPwqUnp6l2e3yG1MlFF09JFKZK4LVTM7OzAGpGzD5wrGrcLrBCNYcwuF9bGBjDOCNqkN4i3cPnBKVPLVtH+Kt3QP7vJ3CuhDVGioDWM4nEKu5+QteF8o/xsfhqWgVqoLdbqt2IP0l0cUpKzm59dhwum7foi6Y2icDgWrP3XrALcnVEb3F9SLmZ1V4wo2F+lzp9hrNg575QqcURRRqKgpsSMwJSobW0I1FvGY/zDyRi8DY107l7CojB6eboCfyn1mnHjxypM4U9fnjzOO19X/r8RG4/HvVsCdANANBfx9Zr3sN4mKmGq0Dq1Fwy/8AxVPA+ThvqJjmIoshs6sh3sylTY9bMNpb/Y9xjseJ01Y2WurUTfbMe8n/AOlH1m6CUao4+olPLcpu37n0I2DSqLVFDebAXt/1biUbnDiGEwD5DVZHYZsgRqrImwZje6r5G95enq5BcAk9ANyf2mP+0fk4Us+Lzuy1qyJVFZl7RXdgVqUWuAAtiMr6AfUWyje5jxS3qy0ckcSweJqXSsKtandgpRqeUXsagzDvHpfp4Qvm3hZr4TFU+rUnI9U74Hr3ZWfY1gR2OLqD/wB1Kea2rU1TMNRoDmYkzQksrDMbgnLtfQg7n0vIl5QybUz5bw+IIGht6aQ6jxRx+Yn1jfGeG9hiK1I70qrpp4Bjb7WgRBmaUF3R0IZZR3g2vkyaTi56gH7STwvG6fW66W1Fx9RKsrXnQqSqWmxvsbsXFNTj/dfz/LLjwyuGbQg+hknTqd4G9rMuvgL+EoWEp1HcLTVnqH3QgJc210A1k9yzjMVUxCotN62QhnXL3kUGxuTa3XQ+Ezy0zi7TOnDjEckHDJGrTVrdFs5vwJQ5ujqCCNiw3t8tZUsMO8JpXPFNWwl1PuMDYX0BAXY9JnWDTvCZ5/EzoaHI54Y322/6O8We8Y3hR3hHMUNZzgh3oprfUbxXvmGJfuwCo3eMOc+7IPZzQw5euFG7MF+p/wB4pM8l0w3EKebUBifmAbRTRigpLc5Ot1ssE1FehHYrEPUa7sWJ8TtIqvuYfm0HkYLj0sxlB0aSWwKJJcPfeRZMP4e/e+UDQ0HudYgWN/GF4Z+7pBcU9yPSPYNtLXill7j19b3F9bk9AOsrHEeYjUNlJC7X6t+wk7xyvkwtQjdgEHqx/a8oSttNmmxqS5mcHi+rnjaxQdWrf2Du0vvLl7MuXnq4n8QWyUqeZQ3VnYWbKPAC9zKMTr6/rNq9khX8ALbh2LHfvE7eQ0E05nyx2OBhSlLctNdmr08uGdF3C1L5hTKmx7q7tv3TbeRPF8RXCrTxGVwKiEOqZVqKuo7pvlYH5SR4fwI0u0K1WWm7M/Z3XIha5IUnUdfrGOM8Qejhqjue1CIzI+ma4XQNbfpqOkzp9v8ARoqtzIPaRxz8Ri8u60V7MddScza9fCV3h2LNGrTqrvTdag9VYH9AYy9QsSzaljc+razyb4pRVIxTk5ttn1rh6mYdoTdSoYdB3gHFvHQj6yg+1mtUqYejhqaGpWr1RUFNRcpTpA9NrZnAJOnSTvsy4icTwzDM5uaamkR/PSJXM3j3cpgnMfEaSYl3qVRTNGiCt9u9/Ezn4u8F7nz1jyk+UxwjUykcpcGxHDqyVKgfsKhCOwytTqU3qdndwrnswLhgSL3QibAwGYAflcD72P6mUfG4emmHapUz4igbX7NM6kFsxGYE5VXvZrbHaXDhOKFbDrWU3WoquCNiL6H13v6RMeTnTLMsaaZiXtl4R2PE2cDu10WqNNM3uOPqo+so027/AMQPCr0MNiAD/Dc02PTJUAIv/mQfWYlCWRex4rf34TuczrpIEsfIhy4rOCQ1NCy2F81yFYH5GaxwI06aVa+T+JWYHKo/iVXAyoMvpr87zFeW8ctLFUmcsELBKmX3jTbRrXmzYbGLVqhmUqlNbJcaoL2zE/GwEz5Y72asUvLRMV6edBnpEDUNmy6gj3cuuh1lE5h5bFBxUpplpNuAcyo/gL6hSOkvivmK1GcKy5rAtlsD3TmH59La9DIzmHE03w1QHvXU94E2zDUd7r00mGcX1OrpM/hTW5l2L39Jzgzv6GLENv5zrCg5T6So9D3BV3kg47wgND+sOf3/AEkGsbXGtSqh0NmBuD4GKCVWuxihtiShCTuSDeJtTpsV7QML6MA2Vh4i6iC4ziFM/nG3gf2kng+EHFVEw4IBqNlUtspPXSRHGOVKlHsirLiErlhSakHOdkIDJkKhgwzL06zXLTpbo4OHik5Kmlf57gZxifEPv+0do8SQX736/tPcFyjXqNXRkqU6lGj23ZtTqdpU/iU6YQIRe57S97dJHU+GVO3Wg6tTqM6plqKyMrMQozKRce8DF8FFq4hO+35/JNVcdTt742HQ/tFheK0x+YfQ/tOuOcn1KK3SpTxAFdsM3YioWTEKGJplGUE6KbFbjSRR4JXWqKJoVhVO1M0qgqEeSEZj9IPAQ64jN7qvr9zvmviKslNVa+rMdxroB/WVwEQzjdBkqZHVkZRYqwKspvqCpAIgE2Yo8sUjhazM82Vyf5sPmoCPOah7MuO0qOGy1KgW5JsQxN7nXQTKZasBQ7K6+H303+caatGeEuVl9xPH8PUxJzuBTZTYXq2zXvdhbXbbzgfG+cMPS7gcvQqAq1NM3cuNSoYC2mlr2lOxVTr4fr0lf4jiS7knpoBFS2odyadnhdbm219L75bm15yzjxjKxGW2Umx+xfmyjRw+JoVqgTvrUS4ck51yPbKDsUX/AO0g/anzCtXG11ouDTelh1vZrXp3a4uLggm1/OU/lSvlxCj4wV+e4+4j/Mo/4g+aoba97pbSTqIlUrNO9nXNdGnwoYd64DDtRZlYhS6h6YFh7h76m/UyY9m3O2H/AAC06tZFZC6KLObUyboCAndAuQBc7bzCcJxJ6BITra9/I3sP3ll4UypWYJ7lRRVXXzBIA/zH6SuK5ZP3GyK4mse0PmLCYrhVemtZWqdmGUZanv02DdV30P1nz/2o8Zf6lLMjqeoYfUED9ZmstsWCoK7URdsPGDREwWOELWHj+uhmj8F53pmjTFyGBBrAgku66LlsNjoflMvWSfCKN8zEmwyj6k6/K0ElzBjLlZolbitKu96tUM111KsAoFjlWw23hPHuZKAolEq5lGgBzE6+eX7SiJWtodxsYJxUtkDdMwv532lLhexohk5WmS1biFMn3vsf2hFDH0gh74+h/aVlWB1HWPGZfBR31r5vel9fuS2G4ggb3hb0P7QxuJ09e8Pof2lYpDWdtrpJ4SJ+vn6L6/clFxqX94fRv2ii4Zwa9mcadB1PrFHWnszy4s06dfX7lr5cxy0MXRq1CQiOGawubWPT5ywDmKjaktSqajquIp9tTo9n2K1qeRciixJDXYmwPeNpVMNQzuq7XNvtDBwQ2uKik290Br3y03I2tcLVQ/ObDzyCG4rRoJ2LYipb8HVw4xSo5IepiVqhQt8/ZqqkX37xsJVuL8dpNjcK4dqlPDrhqbVSpDVeyYFqmUm9twL62AloblssCGZSO6NQbMWsAL7A6iVfifJpSowFRezVC5fVsgBtlKrck3IFpXJehrxZE35upYsVzjh8U6/iGdUp42rUXsVNI1MLVzAM3Z5T2ikJdveKswveOrzfhQ6JnQj8JUw5cUsR2SO2I7VbK1TtjTIBUkNfvbdJVByu2Ut21LRVNiSneemaqoC1rnKt9OpAhTcoqosatmBYMwViodalRMoUgFrdn0MXcvqCXUgeeOMDE4suHSoFSnTDIlRFIpoFFhUYubWtdjc2kCJL8G4MlWq6tU7q0jVuCE1BAsTUAA97eSWI5TSwalVzr2TOdCraLiGpuO7bKy0L23F5cjnt2yrmXvDoKiI4NiVHzNhAMVyYpdxTqZFp1KtJ2r5VH8JkUOpBAIJqC99pM8B4J/BCrU7wI0IzADsxUYq43XXTyjKu4kr6oiKvDWzXNsvhrv6esrPEKgaq5GxP16E/aaXi+EUwFSpUyuxqLoQb5BVzMAO8ABTve3lKPX5XYVKVMMC1Umza5CmVKita2Yd1wbb9IWkugItvdkGZ6ZY6XJbNltVTvk5O5UzOgpJWZsttCFcd06k/KQWNw3Z1Hp5g+RiuZfdbKbXHlpFHOcJiMlRXH5SD9CJPc0D+MCPzU9B9df0lbk1xGrnpYdjr3CrbX7rAdfKFAIrEEX0+4G2+tpNcP4goGHCklkazE6AK5tkHja95BEXufD/aOKChv5BhoR53H0isJpKb/T9jM6x9PLVqDwdh8sxl/pVbqjfEP1AMpPMNO2Jq+oP1AMZlcCPvPCYjPDAOeAyV4FU1ZTsQD6EG30s0iTH8FiMjgnbY+h0MKA1aLYnDtNSD4G30+cjeZSEREHUlj8tBJXDVxlBLaAXzXGVl8TKxxvHirUut8oFlv4XOsZpJbCRbb3BcPXKny8JKq4ZQR1kIJK8NuygDU3t9dZnnE6GnnT5WOIusm+G8Ht3n9Qv7x/hnCwmrC7fYSQMkYeoM2ovyxOknk9BnktMQr21Gk5XEt8TfU+X+lfoJ7FAMg2lxeoFKliQ25Op2A3Pko/pOvxDXzZmzWte5vb1iihAVzi2EenmZKjhX0YZ21A0APiLaSCx3Fq11/i1LgAg52uMputjfpr9YopW1UjWpt4dyNbFOdS7G65T3j7nw+nlOvxb2sHYC1rZj7tiLelmbT+YxRSwzDv8A5rXLBu2qFgCAxqOWAOpAJOgM9w3Ga9I3Sq6kWOjNYkCwuOuhiikIdYnmCtUN2bXXUXDd6+YXv1zH6mMjiFUWtUcWts7DYqV69Cqn/KIooQVQRheO16dTtBUZm7185LXzKFY67EqALjXQeEExmLarUao5uzksSABcnfQaCKKQgyRDqb3ogH8jm3+ZL/qsUUJGC4imQx9dbfWEPQuoHVQD/lvoLk+DfaKKL3CW3g9XNhUPgv8A2kj+kr/NI/4g+aIftFFCyuPUh55aexQDjZiiihCd9obWubeHS/pOIooCChvCeImjUDDUbMPFevziigIX5WBAIN7i40tpPQIooRBRRRSE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hQSERUUExQVFBQVFxgWFxcVFRQVFBISFxQVFBUUFRQXHCYeFxkjGRQUHy8gIycpLCwsFR4xNTAqNSYrLCkBCQoKDgwOGg8PGiwkHyUsLiwsLCwpKSwsKSksKSwsKSwsLCksLyksLCwsLCwsLCkpLCwpLCwsKSksLCkpLCwsKf/AABEIALcA+AMBIgACEQEDEQH/xAAcAAABBQEBAQAAAAAAAAAAAAAEAAMFBgcCAQj/xABBEAACAQIEAwUGBAQEBAcAAAABAgADEQQSITEFBkETIlFhcQcyUoGRoRRCsdEjYsHwM4LS8SRUcrIIFRZTc5Ki/8QAGgEAAgMBAQAAAAAAAAAAAAAAAQIAAwQFBv/EADARAAICAQIEBAUEAgMAAAAAAAABAhEDBCEFEjFBEyJRYTJxodHwFEKBsRXBI5Hh/9oADAMBAAIRAxEAPwDb4oooAiiiikIKKKKQgooopCCiiikIKKKKQgooopCCiiikIKKKKQgooopCCiiikIKKKKQgooopCCiiikIKKKKQgooopCDX4tfiE9XEqeokUN45ROsXm3ASRrjxnoqDxgVTpHEiuTQUEmqPGeGsPGMWusaqDaNewL3De1HjEKgPWCjae0N4OYgS9QAXJ0EhG54wQvfEJobH3tD4bSZcaTBuZMP2deqv85lWfK8STR1OGaPHq5SjNtV6G2cO5iw9f/Cqo9vAm/0IEkM0+bKGOamwZGKt4g2/3l34P7U6qqFqrn094b/MSiOs9UbtRwOcd8Lv2fU1DiHGqNBc1WoqDa5vv8hI0c+4Em34lL+j/wCmZLzZzW2LYGxVRsJC4Y6gxZax3sjVg4DBwTyyal7UboefcD/zKfR/9MVTn3AqLnEoB/n/ANMw4HU+s5x3+ETB+rl6Is/wOCvil9PsbePaLw//AJqn9H/0xz/15gbgfiUudve/afPSHQQ/Em1vSM9XJdkLHgeB/ul9PsfSaVQRcG4PWedsPETNOS/aAi0RSrnVdA3Qjpc+Mf457SUUWojMfHoJd+pjVnHlwrULK8aj/PYu3EeYcPQ/xaqpfxv+gECHPWCO2ITXyf8A0zEMfxWpWctUYsT49PQdBDeXcP2tekn8wv6byj9ZJukjqrgeKMLnJ2lbqvsb5TxCkAg3B2nprDxglJbAAeE6M2ubPLUuwR+IXxnq1QdjAXGkfww0hUmwPYdOJXxEQxafEIDU3MHp7wqRCW/FJ8QnRrr4iRK7wl9pFIj2CTjU+IfeeyIYaxSczId9Z3RPejbHWdUveisAVVG07pzmttPUMEluRdBxNjPGXQGe0+s8qe7aWLoK+pzfSc0G1inFNu9E7jBzG0xr2i0MuKb+YXmxvqJmPtQw9mpv4gj7SnVq4HX4JPl1NeqaM1qmdUdjGq5j1AaTlvoe2g9x7EiyrC+B8NqV3y01zEaneyjxJlj4JyojZWxQboVoAlTlOzViNRfom/jaaBg8KiqEp5UVfyIMqD1C7/Mx1jORquLwxtwxq369v/Sk0vZZX95qlNQRfuq7MPraV/j3K1ajSbQuAdbAhh6gzZqVTtFK5lPjYq1vkJEY3hFNAWq56g8AMoHT3r3jyilTRysXF8/N52n7UYKhh+KO3pL7jeVaWMuaOVWUbMdGttre9/PWUrjeBai+RwQRuDfQ9Ykjv6PVwzOl19AKk2kKde7eBoYbUe1MSs3sYYy0+zihfFA/CCfqRKnfSaF7LMLrUc+AH9ZZhVzRh18+TTzft/ZpwiaKltPHM6rPALqcuNI9hNo2V0j2G2jRQrYG+5jC7wltzB+sJDwbwnpB+seU6QRCwcjWKdMIoQHDie0zrFUnKnWCQUHVdhEhnDnSeo0jAgin1nh2E8VtZ2jDQE6m/wAx5SyPQV9Rloyp1j9YRgDWKwoL7TSUv2l4a+FzfCw/aW1jaQXNuHz4SqPImV5VcGjXoZ+HqIS9zCsRvLJythgP4pUMw7tIHUB/zVCOuXQfOVrEHX+/WaFy6/ZU1tlulMEtuFuM59WJYAeJ9JzsUOZnq+Kah4sLjHq3X8Eoi5CO0ZgTqdu0e+ud2N8t/Aa2kouJoBNQSD5OR8rWvKZUxZvmbO7MTewNzfpmPWWLB4tyqgoFBIAA1I695jNSgeT6k2nElprajTAa27ALlB6kL+kjawZ/8V2c+ei+gXoIUKY2HzPifWcNT8pXPY1Y4LqA4AilUtspsb+B6fKNe0Thyvhmqn36dirdRYi6E9QQfqIViKOtt7j6CRPFOIk0KlF9RkYfIDRv0laV2i1N48kckezRm9LaFkdyB0TpCwe5Mx7ZjK/1mt+zfC5cJm+JifltMkpi/wDflNy5Ww3Z4SkP5R99Zp00fMcPjWTlwKPqyepGI7zykdJ51nQkePOmOkew+0Hq+7HME2kZCMafcwe2sIq7mDrvCgnJMdQxozum0VBfQ8YRTt4owDl00MZpjWc4DjmHrDuVVa/mLx0U+9pqJJU+geWUXTVDzbT0GJhpOLxWBD19RKNz9zK1DF0OzOtO7EdDfTK3kQTLqawXvHYazCebeLmvi6j7gtp6DSVZp8sKXU63CtOsmZyktkv7Nu4ZxlMTSWonzHVT1BhAMx3lvmFsM4ddUIs48R4+omvYTEipTWohDKwBuNvSNiy+Ivcq4hoXpZWvhfT7DztpBMdSz0nHip/SFMfKcBb3HiJZJbUc+Lp2fOmNp2cjzI+9pdsHiC1NkU6vUXrYDKgA87ASr8xYXJiKq+DtLLyjTzgMQRtZiDk9wXBa1hraYcHxNHpuMXLHCa/LRYODULqQwzG4tcaL5ADrCyMpUeh+d7/KPC6L3SNPDxY6k+doHUJY6b3mqapHn8V2STYhUW5ufIC5P9+MZGMDnKAQbHcW18POR2JOIqo1Og3ZG1u0tck/Cvw+s8p4N6CAs1yvW51sNdSdZW4pK2X80m6QzjeMqmZ6jGnSQ2Yhbkm9rE/lF9vGR1WtTr5mW7IUZQeubK2h+kmuyR7ErdKgsw3GYHqOoMZ4nhFFGoqDKWU5bdCFNgPOVylGrrcuWOXNTexltA6QlT3YLh9vlCmWyjzmJnt7HuGYfPVVfFlH1M3+jRCoq/CAPtMV5IwnaYymPA5j8ptrNN2lj5Wzy3HcnmhD2s7pT22sSTrxM10edGsZVCoSTYCQ3KfM64mrVVfdS1vMHraVPnvnDOxo0j3R7xHU+F5XOROMmhjFvs5yH+kyyzf8m3Q72DhjemlOS8zVr2NpxG5g43hBNxeDzYzgHLTpDGyZ6plaLB8tFOFEUsKz54ZmQ7/38pJ4Tm/E0rZareh7w+8Bxyd0GAXnJTZ7+UIy2kr+ZofDvavWUAVERx5XU/tLBhfaVh29/NT9dR9RMfpPrD8SbCP401tZmnwzTZP218jQebOfqb0jToHMW3IvoOszDPreEYM3fXw/pBmFjElJye5fg08NPDlgS+FN6Zll5W5qbCsFck0W3HwHxHlKzwz3THcWnd9IsZOMrRdlwxzY3Ca2N3oVldAwNwRoRsRPFGszT2e86Cmfw9U2QmyEn3T8N/PpNMJnUhNTjZ4bVaaWmyOD6dvkYz7RsJkxjn4rN+8O5DqpURBmZTTLU3ytY7F0cC9tbEST9quBuadQean+kzngfGDhsSHPubOP5b72623t6zGvJkZ6Llep0cfVL+jS6+Lq5XZRmCFbkixdLXDhRsfETnh/E+8D/fpDuFMtUXp1MwsQLWZWFtQTvpK4O47L6/Yy+W5w1HldFyw9YWuNLwTjta1Ox2Y2J+FdSTGMIwbK3W20Nr2YHa4U2vYARUWOiuJxV+zyimRqtnaxygtpmsfKS3EWzJpr10+8hsRxpQGSjaowuDoxDMdlUAWYA/mJEJ4RVd1JqoKZsQVDX7x1knH2BGVdDPcZSyVqijQBjb0JvO31F/AWjnGv8dz5CNlhkHjeYXsz2OCfNijJ+iLt7KsJes720VQPmbmachlJ9mFC2Hd/ib9ABLpTnRwKoI8fxWfPqZe2wXfSZ/ztztYGhQNzs7DoD4ecJ515vFNTRpG7m4J8BM9yaG+5lWfN+2J0OF8N5qzZV8kDIN/qYAlazXBsb/fpJAN3WkRMXU9IzduUeYlxFAAkZwLMOt/GSlWoATcgTBcPjnp95GKnyMcrccrVD3qrn5kD6Cbo6ny00ebzcHUsrlCVJmw4/mKhR9+ovpfX6SCxPtNoqDlRm8Ogmd4gwSpKv1EuxrhwjBH4rZcMZ7S69Q2phUHzJnspVE6xRfFl6myOk06VciC61PQofyk/UaSKvLhzlgOwxL/C/eHz3+8p77xWqbQ2PIskIzXdHSyRxeqr6SMQySr6osRmmPQYwh1jNZbOfWOYc94RzHUrEHxk7kfQK4W28MxA7sjuG72h+IayGDuFdCEqPrNJ5N9oq5RSxLWygBXN9QOh85mVQzmkx6S2E3DdGPUafHqI8kzSueuaKVZBTpHNY5iw/QTM8SnWTgosUbKpYhcxsDoo3Y+UiQNYrk5O2WYdPDDDw4dgXC416bdx2QE65WI0+UuWDYtT03Xf16j0O8p2LwgVS9wFHj+g85e+U+Eu+Fo1qd6gamM40zggkXHxDTbea8KclscLirhjlG9myS4Rjri2x/vSToC1QAwBsb67H18ZWzgHDZqfvdVN9/TcGepxWojWdGU+QJ+o8JbytnI8RJ7k5icNuF7t+igAW+W0HKZL39b38BAjzKLdD00IO+gA63MhebsXiqeHNR6fZoWVCWuHCuD3gm4FwBr4xXjk0WxywuvUrWNxgqVXcbE2HoNBPU1IHzgOFFxpsIYW0mCS3PZYqUEo9EjT/Z5x6kMOaTMFcMTrYXBMd5l53VAadA3bUMw2HpMpV7a9ZJ0n7vnaWeNJR5TF/jsUszzS3vt7j9OsWYk7nr/WOVDpBMC1zDRSLEKLXLAC+1ybayg6tpRtguXQiRVMDN85McQomlnQ2JU2uuoPneQSG5EKRXzJ00H40AWt1ggPeEfxZ1HkIPTa7D1jlb6hWMra2nSpcXguLbvmSGH90A9RAOADQxTysO9aeSULZp/tH4XnoJV6ocp/6TMqrjWbJzjxFEwdRWYZm0UaXJ8ZjmJ3vNGdLm2OPwqUnp6l2e3yG1MlFF09JFKZK4LVTM7OzAGpGzD5wrGrcLrBCNYcwuF9bGBjDOCNqkN4i3cPnBKVPLVtH+Kt3QP7vJ3CuhDVGioDWM4nEKu5+QteF8o/xsfhqWgVqoLdbqt2IP0l0cUpKzm59dhwum7foi6Y2icDgWrP3XrALcnVEb3F9SLmZ1V4wo2F+lzp9hrNg575QqcURRRqKgpsSMwJSobW0I1FvGY/zDyRi8DY107l7CojB6eboCfyn1mnHjxypM4U9fnjzOO19X/r8RG4/HvVsCdANANBfx9Zr3sN4mKmGq0Dq1Fwy/8AxVPA+ThvqJjmIoshs6sh3sylTY9bMNpb/Y9xjseJ01Y2WurUTfbMe8n/AOlH1m6CUao4+olPLcpu37n0I2DSqLVFDebAXt/1biUbnDiGEwD5DVZHYZsgRqrImwZje6r5G95enq5BcAk9ANyf2mP+0fk4Us+Lzuy1qyJVFZl7RXdgVqUWuAAtiMr6AfUWyje5jxS3qy0ckcSweJqXSsKtandgpRqeUXsagzDvHpfp4Qvm3hZr4TFU+rUnI9U74Hr3ZWfY1gR2OLqD/wB1Kea2rU1TMNRoDmYkzQksrDMbgnLtfQg7n0vIl5QybUz5bw+IIGht6aQ6jxRx+Yn1jfGeG9hiK1I70qrpp4Bjb7WgRBmaUF3R0IZZR3g2vkyaTi56gH7STwvG6fW66W1Fx9RKsrXnQqSqWmxvsbsXFNTj/dfz/LLjwyuGbQg+hknTqd4G9rMuvgL+EoWEp1HcLTVnqH3QgJc210A1k9yzjMVUxCotN62QhnXL3kUGxuTa3XQ+Ezy0zi7TOnDjEckHDJGrTVrdFs5vwJQ5ujqCCNiw3t8tZUsMO8JpXPFNWwl1PuMDYX0BAXY9JnWDTvCZ5/EzoaHI54Y322/6O8We8Y3hR3hHMUNZzgh3oprfUbxXvmGJfuwCo3eMOc+7IPZzQw5euFG7MF+p/wB4pM8l0w3EKebUBifmAbRTRigpLc5Ot1ssE1FehHYrEPUa7sWJ8TtIqvuYfm0HkYLj0sxlB0aSWwKJJcPfeRZMP4e/e+UDQ0HudYgWN/GF4Z+7pBcU9yPSPYNtLXill7j19b3F9bk9AOsrHEeYjUNlJC7X6t+wk7xyvkwtQjdgEHqx/a8oSttNmmxqS5mcHi+rnjaxQdWrf2Du0vvLl7MuXnq4n8QWyUqeZQ3VnYWbKPAC9zKMTr6/rNq9khX8ALbh2LHfvE7eQ0E05nyx2OBhSlLctNdmr08uGdF3C1L5hTKmx7q7tv3TbeRPF8RXCrTxGVwKiEOqZVqKuo7pvlYH5SR4fwI0u0K1WWm7M/Z3XIha5IUnUdfrGOM8Qejhqjue1CIzI+ma4XQNbfpqOkzp9v8ARoqtzIPaRxz8Ri8u60V7MddScza9fCV3h2LNGrTqrvTdag9VYH9AYy9QsSzaljc+razyb4pRVIxTk5ttn1rh6mYdoTdSoYdB3gHFvHQj6yg+1mtUqYejhqaGpWr1RUFNRcpTpA9NrZnAJOnSTvsy4icTwzDM5uaamkR/PSJXM3j3cpgnMfEaSYl3qVRTNGiCt9u9/Ezn4u8F7nz1jyk+UxwjUykcpcGxHDqyVKgfsKhCOwytTqU3qdndwrnswLhgSL3QibAwGYAflcD72P6mUfG4emmHapUz4igbX7NM6kFsxGYE5VXvZrbHaXDhOKFbDrWU3WoquCNiL6H13v6RMeTnTLMsaaZiXtl4R2PE2cDu10WqNNM3uOPqo+so027/AMQPCr0MNiAD/Dc02PTJUAIv/mQfWYlCWRex4rf34TuczrpIEsfIhy4rOCQ1NCy2F81yFYH5GaxwI06aVa+T+JWYHKo/iVXAyoMvpr87zFeW8ctLFUmcsELBKmX3jTbRrXmzYbGLVqhmUqlNbJcaoL2zE/GwEz5Y72asUvLRMV6edBnpEDUNmy6gj3cuuh1lE5h5bFBxUpplpNuAcyo/gL6hSOkvivmK1GcKy5rAtlsD3TmH59La9DIzmHE03w1QHvXU94E2zDUd7r00mGcX1OrpM/hTW5l2L39Jzgzv6GLENv5zrCg5T6So9D3BV3kg47wgND+sOf3/AEkGsbXGtSqh0NmBuD4GKCVWuxihtiShCTuSDeJtTpsV7QML6MA2Vh4i6iC4ziFM/nG3gf2kng+EHFVEw4IBqNlUtspPXSRHGOVKlHsirLiErlhSakHOdkIDJkKhgwzL06zXLTpbo4OHik5Kmlf57gZxifEPv+0do8SQX736/tPcFyjXqNXRkqU6lGj23ZtTqdpU/iU6YQIRe57S97dJHU+GVO3Wg6tTqM6plqKyMrMQozKRce8DF8FFq4hO+35/JNVcdTt742HQ/tFheK0x+YfQ/tOuOcn1KK3SpTxAFdsM3YioWTEKGJplGUE6KbFbjSRR4JXWqKJoVhVO1M0qgqEeSEZj9IPAQ64jN7qvr9zvmviKslNVa+rMdxroB/WVwEQzjdBkqZHVkZRYqwKspvqCpAIgE2Yo8sUjhazM82Vyf5sPmoCPOah7MuO0qOGy1KgW5JsQxN7nXQTKZasBQ7K6+H303+caatGeEuVl9xPH8PUxJzuBTZTYXq2zXvdhbXbbzgfG+cMPS7gcvQqAq1NM3cuNSoYC2mlr2lOxVTr4fr0lf4jiS7knpoBFS2odyadnhdbm219L75bm15yzjxjKxGW2Umx+xfmyjRw+JoVqgTvrUS4ck51yPbKDsUX/AO0g/anzCtXG11ouDTelh1vZrXp3a4uLggm1/OU/lSvlxCj4wV+e4+4j/Mo/4g+aoba97pbSTqIlUrNO9nXNdGnwoYd64DDtRZlYhS6h6YFh7h76m/UyY9m3O2H/AAC06tZFZC6KLObUyboCAndAuQBc7bzCcJxJ6BITra9/I3sP3ll4UypWYJ7lRRVXXzBIA/zH6SuK5ZP3GyK4mse0PmLCYrhVemtZWqdmGUZanv02DdV30P1nz/2o8Zf6lLMjqeoYfUED9ZmstsWCoK7URdsPGDREwWOELWHj+uhmj8F53pmjTFyGBBrAgku66LlsNjoflMvWSfCKN8zEmwyj6k6/K0ElzBjLlZolbitKu96tUM111KsAoFjlWw23hPHuZKAolEq5lGgBzE6+eX7SiJWtodxsYJxUtkDdMwv532lLhexohk5WmS1biFMn3vsf2hFDH0gh74+h/aVlWB1HWPGZfBR31r5vel9fuS2G4ggb3hb0P7QxuJ09e8Pof2lYpDWdtrpJ4SJ+vn6L6/clFxqX94fRv2ii4Zwa9mcadB1PrFHWnszy4s06dfX7lr5cxy0MXRq1CQiOGawubWPT5ywDmKjaktSqajquIp9tTo9n2K1qeRciixJDXYmwPeNpVMNQzuq7XNvtDBwQ2uKik290Br3y03I2tcLVQ/ObDzyCG4rRoJ2LYipb8HVw4xSo5IepiVqhQt8/ZqqkX37xsJVuL8dpNjcK4dqlPDrhqbVSpDVeyYFqmUm9twL62AloblssCGZSO6NQbMWsAL7A6iVfifJpSowFRezVC5fVsgBtlKrck3IFpXJehrxZE35upYsVzjh8U6/iGdUp42rUXsVNI1MLVzAM3Z5T2ikJdveKswveOrzfhQ6JnQj8JUw5cUsR2SO2I7VbK1TtjTIBUkNfvbdJVByu2Ut21LRVNiSneemaqoC1rnKt9OpAhTcoqosatmBYMwViodalRMoUgFrdn0MXcvqCXUgeeOMDE4suHSoFSnTDIlRFIpoFFhUYubWtdjc2kCJL8G4MlWq6tU7q0jVuCE1BAsTUAA97eSWI5TSwalVzr2TOdCraLiGpuO7bKy0L23F5cjnt2yrmXvDoKiI4NiVHzNhAMVyYpdxTqZFp1KtJ2r5VH8JkUOpBAIJqC99pM8B4J/BCrU7wI0IzADsxUYq43XXTyjKu4kr6oiKvDWzXNsvhrv6esrPEKgaq5GxP16E/aaXi+EUwFSpUyuxqLoQb5BVzMAO8ABTve3lKPX5XYVKVMMC1Umza5CmVKita2Yd1wbb9IWkugItvdkGZ6ZY6XJbNltVTvk5O5UzOgpJWZsttCFcd06k/KQWNw3Z1Hp5g+RiuZfdbKbXHlpFHOcJiMlRXH5SD9CJPc0D+MCPzU9B9df0lbk1xGrnpYdjr3CrbX7rAdfKFAIrEEX0+4G2+tpNcP4goGHCklkazE6AK5tkHja95BEXufD/aOKChv5BhoR53H0isJpKb/T9jM6x9PLVqDwdh8sxl/pVbqjfEP1AMpPMNO2Jq+oP1AMZlcCPvPCYjPDAOeAyV4FU1ZTsQD6EG30s0iTH8FiMjgnbY+h0MKA1aLYnDtNSD4G30+cjeZSEREHUlj8tBJXDVxlBLaAXzXGVl8TKxxvHirUut8oFlv4XOsZpJbCRbb3BcPXKny8JKq4ZQR1kIJK8NuygDU3t9dZnnE6GnnT5WOIusm+G8Ht3n9Qv7x/hnCwmrC7fYSQMkYeoM2ovyxOknk9BnktMQr21Gk5XEt8TfU+X+lfoJ7FAMg2lxeoFKliQ25Op2A3Pko/pOvxDXzZmzWte5vb1iihAVzi2EenmZKjhX0YZ21A0APiLaSCx3Fq11/i1LgAg52uMputjfpr9YopW1UjWpt4dyNbFOdS7G65T3j7nw+nlOvxb2sHYC1rZj7tiLelmbT+YxRSwzDv8A5rXLBu2qFgCAxqOWAOpAJOgM9w3Ga9I3Sq6kWOjNYkCwuOuhiikIdYnmCtUN2bXXUXDd6+YXv1zH6mMjiFUWtUcWts7DYqV69Cqn/KIooQVQRheO16dTtBUZm7185LXzKFY67EqALjXQeEExmLarUao5uzksSABcnfQaCKKQgyRDqb3ogH8jm3+ZL/qsUUJGC4imQx9dbfWEPQuoHVQD/lvoLk+DfaKKL3CW3g9XNhUPgv8A2kj+kr/NI/4g+aIftFFCyuPUh55aexQDjZiiihCd9obWubeHS/pOIooCChvCeImjUDDUbMPFevziigIX5WBAIN7i40tpPQIooRBRRRSE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ata:image/jpeg;base64,/9j/4AAQSkZJRgABAQAAAQABAAD/2wCEAAkGBhQSERUUExQVFBQVFxgWFxcVFRQVFBISFxQVFBUUFRQXHCYeFxkjGRQUHy8gIycpLCwsFR4xNTAqNSYrLCkBCQoKDgwOGg8PGiwkHyUsLiwsLCwpKSwsKSksKSwsKSwsLCksLyksLCwsLCwsLCkpLCwpLCwsKSksLCkpLCwsKf/AABEIALcA+AMBIgACEQEDEQH/xAAcAAABBQEBAQAAAAAAAAAAAAAEAAMFBgcCAQj/xABBEAACAQIEAwUGBAQEBAcAAAABAgADEQQSITEFBkETIlFhcQcyUoGRoRRCsdEjYsHwM4LS8SRUcrIIFRZTc5Ki/8QAGgEAAgMBAQAAAAAAAAAAAAAAAQIAAwQFBv/EADARAAICAQIEBAUEAgMAAAAAAAABAhEDBCEFEjFBEyJRYTJxodHwFEKBsRXBI5Hh/9oADAMBAAIRAxEAPwDb4oooAiiiikIKKKKQgooopCCiiikIKKKKQgooopCCiiikIKKKKQgooopCCiiikIKKKKQgooopCCiiikIKKKKQgooopCDX4tfiE9XEqeokUN45ROsXm3ASRrjxnoqDxgVTpHEiuTQUEmqPGeGsPGMWusaqDaNewL3De1HjEKgPWCjae0N4OYgS9QAXJ0EhG54wQvfEJobH3tD4bSZcaTBuZMP2deqv85lWfK8STR1OGaPHq5SjNtV6G2cO5iw9f/Cqo9vAm/0IEkM0+bKGOamwZGKt4g2/3l34P7U6qqFqrn094b/MSiOs9UbtRwOcd8Lv2fU1DiHGqNBc1WoqDa5vv8hI0c+4Em34lL+j/wCmZLzZzW2LYGxVRsJC4Y6gxZax3sjVg4DBwTyyal7UboefcD/zKfR/9MVTn3AqLnEoB/n/ANMw4HU+s5x3+ETB+rl6Is/wOCvil9PsbePaLw//AJqn9H/0xz/15gbgfiUudve/afPSHQQ/Em1vSM9XJdkLHgeB/ul9PsfSaVQRcG4PWedsPETNOS/aAi0RSrnVdA3Qjpc+Mf457SUUWojMfHoJd+pjVnHlwrULK8aj/PYu3EeYcPQ/xaqpfxv+gECHPWCO2ITXyf8A0zEMfxWpWctUYsT49PQdBDeXcP2tekn8wv6byj9ZJukjqrgeKMLnJ2lbqvsb5TxCkAg3B2nprDxglJbAAeE6M2ubPLUuwR+IXxnq1QdjAXGkfww0hUmwPYdOJXxEQxafEIDU3MHp7wqRCW/FJ8QnRrr4iRK7wl9pFIj2CTjU+IfeeyIYaxSczId9Z3RPejbHWdUveisAVVG07pzmttPUMEluRdBxNjPGXQGe0+s8qe7aWLoK+pzfSc0G1inFNu9E7jBzG0xr2i0MuKb+YXmxvqJmPtQw9mpv4gj7SnVq4HX4JPl1NeqaM1qmdUdjGq5j1AaTlvoe2g9x7EiyrC+B8NqV3y01zEaneyjxJlj4JyojZWxQboVoAlTlOzViNRfom/jaaBg8KiqEp5UVfyIMqD1C7/Mx1jORquLwxtwxq369v/Sk0vZZX95qlNQRfuq7MPraV/j3K1ajSbQuAdbAhh6gzZqVTtFK5lPjYq1vkJEY3hFNAWq56g8AMoHT3r3jyilTRysXF8/N52n7UYKhh+KO3pL7jeVaWMuaOVWUbMdGttre9/PWUrjeBai+RwQRuDfQ9Ykjv6PVwzOl19AKk2kKde7eBoYbUe1MSs3sYYy0+zihfFA/CCfqRKnfSaF7LMLrUc+AH9ZZhVzRh18+TTzft/ZpwiaKltPHM6rPALqcuNI9hNo2V0j2G2jRQrYG+5jC7wltzB+sJDwbwnpB+seU6QRCwcjWKdMIoQHDie0zrFUnKnWCQUHVdhEhnDnSeo0jAgin1nh2E8VtZ2jDQE6m/wAx5SyPQV9Rloyp1j9YRgDWKwoL7TSUv2l4a+FzfCw/aW1jaQXNuHz4SqPImV5VcGjXoZ+HqIS9zCsRvLJythgP4pUMw7tIHUB/zVCOuXQfOVrEHX+/WaFy6/ZU1tlulMEtuFuM59WJYAeJ9JzsUOZnq+Kah4sLjHq3X8Eoi5CO0ZgTqdu0e+ud2N8t/Aa2kouJoBNQSD5OR8rWvKZUxZvmbO7MTewNzfpmPWWLB4tyqgoFBIAA1I695jNSgeT6k2nElprajTAa27ALlB6kL+kjawZ/8V2c+ei+gXoIUKY2HzPifWcNT8pXPY1Y4LqA4AilUtspsb+B6fKNe0Thyvhmqn36dirdRYi6E9QQfqIViKOtt7j6CRPFOIk0KlF9RkYfIDRv0laV2i1N48kckezRm9LaFkdyB0TpCwe5Mx7ZjK/1mt+zfC5cJm+JifltMkpi/wDflNy5Ww3Z4SkP5R99Zp00fMcPjWTlwKPqyepGI7zykdJ51nQkePOmOkew+0Hq+7HME2kZCMafcwe2sIq7mDrvCgnJMdQxozum0VBfQ8YRTt4owDl00MZpjWc4DjmHrDuVVa/mLx0U+9pqJJU+geWUXTVDzbT0GJhpOLxWBD19RKNz9zK1DF0OzOtO7EdDfTK3kQTLqawXvHYazCebeLmvi6j7gtp6DSVZp8sKXU63CtOsmZyktkv7Nu4ZxlMTSWonzHVT1BhAMx3lvmFsM4ddUIs48R4+omvYTEipTWohDKwBuNvSNiy+Ivcq4hoXpZWvhfT7DztpBMdSz0nHip/SFMfKcBb3HiJZJbUc+Lp2fOmNp2cjzI+9pdsHiC1NkU6vUXrYDKgA87ASr8xYXJiKq+DtLLyjTzgMQRtZiDk9wXBa1hraYcHxNHpuMXLHCa/LRYODULqQwzG4tcaL5ADrCyMpUeh+d7/KPC6L3SNPDxY6k+doHUJY6b3mqapHn8V2STYhUW5ufIC5P9+MZGMDnKAQbHcW18POR2JOIqo1Og3ZG1u0tck/Cvw+s8p4N6CAs1yvW51sNdSdZW4pK2X80m6QzjeMqmZ6jGnSQ2Yhbkm9rE/lF9vGR1WtTr5mW7IUZQeubK2h+kmuyR7ErdKgsw3GYHqOoMZ4nhFFGoqDKWU5bdCFNgPOVylGrrcuWOXNTexltA6QlT3YLh9vlCmWyjzmJnt7HuGYfPVVfFlH1M3+jRCoq/CAPtMV5IwnaYymPA5j8ptrNN2lj5Wzy3HcnmhD2s7pT22sSTrxM10edGsZVCoSTYCQ3KfM64mrVVfdS1vMHraVPnvnDOxo0j3R7xHU+F5XOROMmhjFvs5yH+kyyzf8m3Q72DhjemlOS8zVr2NpxG5g43hBNxeDzYzgHLTpDGyZ6plaLB8tFOFEUsKz54ZmQ7/38pJ4Tm/E0rZareh7w+8Bxyd0GAXnJTZ7+UIy2kr+ZofDvavWUAVERx5XU/tLBhfaVh29/NT9dR9RMfpPrD8SbCP401tZmnwzTZP218jQebOfqb0jToHMW3IvoOszDPreEYM3fXw/pBmFjElJye5fg08NPDlgS+FN6Zll5W5qbCsFck0W3HwHxHlKzwz3THcWnd9IsZOMrRdlwxzY3Ca2N3oVldAwNwRoRsRPFGszT2e86Cmfw9U2QmyEn3T8N/PpNMJnUhNTjZ4bVaaWmyOD6dvkYz7RsJkxjn4rN+8O5DqpURBmZTTLU3ytY7F0cC9tbEST9quBuadQean+kzngfGDhsSHPubOP5b72623t6zGvJkZ6Llep0cfVL+jS6+Lq5XZRmCFbkixdLXDhRsfETnh/E+8D/fpDuFMtUXp1MwsQLWZWFtQTvpK4O47L6/Yy+W5w1HldFyw9YWuNLwTjta1Ox2Y2J+FdSTGMIwbK3W20Nr2YHa4U2vYARUWOiuJxV+zyimRqtnaxygtpmsfKS3EWzJpr10+8hsRxpQGSjaowuDoxDMdlUAWYA/mJEJ4RVd1JqoKZsQVDX7x1knH2BGVdDPcZSyVqijQBjb0JvO31F/AWjnGv8dz5CNlhkHjeYXsz2OCfNijJ+iLt7KsJes720VQPmbmachlJ9mFC2Hd/ib9ABLpTnRwKoI8fxWfPqZe2wXfSZ/ztztYGhQNzs7DoD4ecJ515vFNTRpG7m4J8BM9yaG+5lWfN+2J0OF8N5qzZV8kDIN/qYAlazXBsb/fpJAN3WkRMXU9IzduUeYlxFAAkZwLMOt/GSlWoATcgTBcPjnp95GKnyMcrccrVD3qrn5kD6Cbo6ny00ebzcHUsrlCVJmw4/mKhR9+ovpfX6SCxPtNoqDlRm8Ogmd4gwSpKv1EuxrhwjBH4rZcMZ7S69Q2phUHzJnspVE6xRfFl6myOk06VciC61PQofyk/UaSKvLhzlgOwxL/C/eHz3+8p77xWqbQ2PIskIzXdHSyRxeqr6SMQySr6osRmmPQYwh1jNZbOfWOYc94RzHUrEHxk7kfQK4W28MxA7sjuG72h+IayGDuFdCEqPrNJ5N9oq5RSxLWygBXN9QOh85mVQzmkx6S2E3DdGPUafHqI8kzSueuaKVZBTpHNY5iw/QTM8SnWTgosUbKpYhcxsDoo3Y+UiQNYrk5O2WYdPDDDw4dgXC416bdx2QE65WI0+UuWDYtT03Xf16j0O8p2LwgVS9wFHj+g85e+U+Eu+Fo1qd6gamM40zggkXHxDTbea8KclscLirhjlG9myS4Rjri2x/vSToC1QAwBsb67H18ZWzgHDZqfvdVN9/TcGepxWojWdGU+QJ+o8JbytnI8RJ7k5icNuF7t+igAW+W0HKZL39b38BAjzKLdD00IO+gA63MhebsXiqeHNR6fZoWVCWuHCuD3gm4FwBr4xXjk0WxywuvUrWNxgqVXcbE2HoNBPU1IHzgOFFxpsIYW0mCS3PZYqUEo9EjT/Z5x6kMOaTMFcMTrYXBMd5l53VAadA3bUMw2HpMpV7a9ZJ0n7vnaWeNJR5TF/jsUszzS3vt7j9OsWYk7nr/WOVDpBMC1zDRSLEKLXLAC+1ybayg6tpRtguXQiRVMDN85McQomlnQ2JU2uuoPneQSG5EKRXzJ00H40AWt1ggPeEfxZ1HkIPTa7D1jlb6hWMra2nSpcXguLbvmSGH90A9RAOADQxTysO9aeSULZp/tH4XnoJV6ocp/6TMqrjWbJzjxFEwdRWYZm0UaXJ8ZjmJ3vNGdLm2OPwqUnp6l2e3yG1MlFF09JFKZK4LVTM7OzAGpGzD5wrGrcLrBCNYcwuF9bGBjDOCNqkN4i3cPnBKVPLVtH+Kt3QP7vJ3CuhDVGioDWM4nEKu5+QteF8o/xsfhqWgVqoLdbqt2IP0l0cUpKzm59dhwum7foi6Y2icDgWrP3XrALcnVEb3F9SLmZ1V4wo2F+lzp9hrNg575QqcURRRqKgpsSMwJSobW0I1FvGY/zDyRi8DY107l7CojB6eboCfyn1mnHjxypM4U9fnjzOO19X/r8RG4/HvVsCdANANBfx9Zr3sN4mKmGq0Dq1Fwy/8AxVPA+ThvqJjmIoshs6sh3sylTY9bMNpb/Y9xjseJ01Y2WurUTfbMe8n/AOlH1m6CUao4+olPLcpu37n0I2DSqLVFDebAXt/1biUbnDiGEwD5DVZHYZsgRqrImwZje6r5G95enq5BcAk9ANyf2mP+0fk4Us+Lzuy1qyJVFZl7RXdgVqUWuAAtiMr6AfUWyje5jxS3qy0ckcSweJqXSsKtandgpRqeUXsagzDvHpfp4Qvm3hZr4TFU+rUnI9U74Hr3ZWfY1gR2OLqD/wB1Kea2rU1TMNRoDmYkzQksrDMbgnLtfQg7n0vIl5QybUz5bw+IIGht6aQ6jxRx+Yn1jfGeG9hiK1I70qrpp4Bjb7WgRBmaUF3R0IZZR3g2vkyaTi56gH7STwvG6fW66W1Fx9RKsrXnQqSqWmxvsbsXFNTj/dfz/LLjwyuGbQg+hknTqd4G9rMuvgL+EoWEp1HcLTVnqH3QgJc210A1k9yzjMVUxCotN62QhnXL3kUGxuTa3XQ+Ezy0zi7TOnDjEckHDJGrTVrdFs5vwJQ5ujqCCNiw3t8tZUsMO8JpXPFNWwl1PuMDYX0BAXY9JnWDTvCZ5/EzoaHI54Y322/6O8We8Y3hR3hHMUNZzgh3oprfUbxXvmGJfuwCo3eMOc+7IPZzQw5euFG7MF+p/wB4pM8l0w3EKebUBifmAbRTRigpLc5Ot1ssE1FehHYrEPUa7sWJ8TtIqvuYfm0HkYLj0sxlB0aSWwKJJcPfeRZMP4e/e+UDQ0HudYgWN/GF4Z+7pBcU9yPSPYNtLXill7j19b3F9bk9AOsrHEeYjUNlJC7X6t+wk7xyvkwtQjdgEHqx/a8oSttNmmxqS5mcHi+rnjaxQdWrf2Du0vvLl7MuXnq4n8QWyUqeZQ3VnYWbKPAC9zKMTr6/rNq9khX8ALbh2LHfvE7eQ0E05nyx2OBhSlLctNdmr08uGdF3C1L5hTKmx7q7tv3TbeRPF8RXCrTxGVwKiEOqZVqKuo7pvlYH5SR4fwI0u0K1WWm7M/Z3XIha5IUnUdfrGOM8Qejhqjue1CIzI+ma4XQNbfpqOkzp9v8ARoqtzIPaRxz8Ri8u60V7MddScza9fCV3h2LNGrTqrvTdag9VYH9AYy9QsSzaljc+razyb4pRVIxTk5ttn1rh6mYdoTdSoYdB3gHFvHQj6yg+1mtUqYejhqaGpWr1RUFNRcpTpA9NrZnAJOnSTvsy4icTwzDM5uaamkR/PSJXM3j3cpgnMfEaSYl3qVRTNGiCt9u9/Ezn4u8F7nz1jyk+UxwjUykcpcGxHDqyVKgfsKhCOwytTqU3qdndwrnswLhgSL3QibAwGYAflcD72P6mUfG4emmHapUz4igbX7NM6kFsxGYE5VXvZrbHaXDhOKFbDrWU3WoquCNiL6H13v6RMeTnTLMsaaZiXtl4R2PE2cDu10WqNNM3uOPqo+so027/AMQPCr0MNiAD/Dc02PTJUAIv/mQfWYlCWRex4rf34TuczrpIEsfIhy4rOCQ1NCy2F81yFYH5GaxwI06aVa+T+JWYHKo/iVXAyoMvpr87zFeW8ctLFUmcsELBKmX3jTbRrXmzYbGLVqhmUqlNbJcaoL2zE/GwEz5Y72asUvLRMV6edBnpEDUNmy6gj3cuuh1lE5h5bFBxUpplpNuAcyo/gL6hSOkvivmK1GcKy5rAtlsD3TmH59La9DIzmHE03w1QHvXU94E2zDUd7r00mGcX1OrpM/hTW5l2L39Jzgzv6GLENv5zrCg5T6So9D3BV3kg47wgND+sOf3/AEkGsbXGtSqh0NmBuD4GKCVWuxihtiShCTuSDeJtTpsV7QML6MA2Vh4i6iC4ziFM/nG3gf2kng+EHFVEw4IBqNlUtspPXSRHGOVKlHsirLiErlhSakHOdkIDJkKhgwzL06zXLTpbo4OHik5Kmlf57gZxifEPv+0do8SQX736/tPcFyjXqNXRkqU6lGj23ZtTqdpU/iU6YQIRe57S97dJHU+GVO3Wg6tTqM6plqKyMrMQozKRce8DF8FFq4hO+35/JNVcdTt742HQ/tFheK0x+YfQ/tOuOcn1KK3SpTxAFdsM3YioWTEKGJplGUE6KbFbjSRR4JXWqKJoVhVO1M0qgqEeSEZj9IPAQ64jN7qvr9zvmviKslNVa+rMdxroB/WVwEQzjdBkqZHVkZRYqwKspvqCpAIgE2Yo8sUjhazM82Vyf5sPmoCPOah7MuO0qOGy1KgW5JsQxN7nXQTKZasBQ7K6+H303+caatGeEuVl9xPH8PUxJzuBTZTYXq2zXvdhbXbbzgfG+cMPS7gcvQqAq1NM3cuNSoYC2mlr2lOxVTr4fr0lf4jiS7knpoBFS2odyadnhdbm219L75bm15yzjxjKxGW2Umx+xfmyjRw+JoVqgTvrUS4ck51yPbKDsUX/AO0g/anzCtXG11ouDTelh1vZrXp3a4uLggm1/OU/lSvlxCj4wV+e4+4j/Mo/4g+aoba97pbSTqIlUrNO9nXNdGnwoYd64DDtRZlYhS6h6YFh7h76m/UyY9m3O2H/AAC06tZFZC6KLObUyboCAndAuQBc7bzCcJxJ6BITra9/I3sP3ll4UypWYJ7lRRVXXzBIA/zH6SuK5ZP3GyK4mse0PmLCYrhVemtZWqdmGUZanv02DdV30P1nz/2o8Zf6lLMjqeoYfUED9ZmstsWCoK7URdsPGDREwWOELWHj+uhmj8F53pmjTFyGBBrAgku66LlsNjoflMvWSfCKN8zEmwyj6k6/K0ElzBjLlZolbitKu96tUM111KsAoFjlWw23hPHuZKAolEq5lGgBzE6+eX7SiJWtodxsYJxUtkDdMwv532lLhexohk5WmS1biFMn3vsf2hFDH0gh74+h/aVlWB1HWPGZfBR31r5vel9fuS2G4ggb3hb0P7QxuJ09e8Pof2lYpDWdtrpJ4SJ+vn6L6/clFxqX94fRv2ii4Zwa9mcadB1PrFHWnszy4s06dfX7lr5cxy0MXRq1CQiOGawubWPT5ywDmKjaktSqajquIp9tTo9n2K1qeRciixJDXYmwPeNpVMNQzuq7XNvtDBwQ2uKik290Br3y03I2tcLVQ/ObDzyCG4rRoJ2LYipb8HVw4xSo5IepiVqhQt8/ZqqkX37xsJVuL8dpNjcK4dqlPDrhqbVSpDVeyYFqmUm9twL62AloblssCGZSO6NQbMWsAL7A6iVfifJpSowFRezVC5fVsgBtlKrck3IFpXJehrxZE35upYsVzjh8U6/iGdUp42rUXsVNI1MLVzAM3Z5T2ikJdveKswveOrzfhQ6JnQj8JUw5cUsR2SO2I7VbK1TtjTIBUkNfvbdJVByu2Ut21LRVNiSneemaqoC1rnKt9OpAhTcoqosatmBYMwViodalRMoUgFrdn0MXcvqCXUgeeOMDE4suHSoFSnTDIlRFIpoFFhUYubWtdjc2kCJL8G4MlWq6tU7q0jVuCE1BAsTUAA97eSWI5TSwalVzr2TOdCraLiGpuO7bKy0L23F5cjnt2yrmXvDoKiI4NiVHzNhAMVyYpdxTqZFp1KtJ2r5VH8JkUOpBAIJqC99pM8B4J/BCrU7wI0IzADsxUYq43XXTyjKu4kr6oiKvDWzXNsvhrv6esrPEKgaq5GxP16E/aaXi+EUwFSpUyuxqLoQb5BVzMAO8ABTve3lKPX5XYVKVMMC1Umza5CmVKita2Yd1wbb9IWkugItvdkGZ6ZY6XJbNltVTvk5O5UzOgpJWZsttCFcd06k/KQWNw3Z1Hp5g+RiuZfdbKbXHlpFHOcJiMlRXH5SD9CJPc0D+MCPzU9B9df0lbk1xGrnpYdjr3CrbX7rAdfKFAIrEEX0+4G2+tpNcP4goGHCklkazE6AK5tkHja95BEXufD/aOKChv5BhoR53H0isJpKb/T9jM6x9PLVqDwdh8sxl/pVbqjfEP1AMpPMNO2Jq+oP1AMZlcCPvPCYjPDAOeAyV4FU1ZTsQD6EG30s0iTH8FiMjgnbY+h0MKA1aLYnDtNSD4G30+cjeZSEREHUlj8tBJXDVxlBLaAXzXGVl8TKxxvHirUut8oFlv4XOsZpJbCRbb3BcPXKny8JKq4ZQR1kIJK8NuygDU3t9dZnnE6GnnT5WOIusm+G8Ht3n9Qv7x/hnCwmrC7fYSQMkYeoM2ovyxOknk9BnktMQr21Gk5XEt8TfU+X+lfoJ7FAMg2lxeoFKliQ25Op2A3Pko/pOvxDXzZmzWte5vb1iihAVzi2EenmZKjhX0YZ21A0APiLaSCx3Fq11/i1LgAg52uMputjfpr9YopW1UjWpt4dyNbFOdS7G65T3j7nw+nlOvxb2sHYC1rZj7tiLelmbT+YxRSwzDv8A5rXLBu2qFgCAxqOWAOpAJOgM9w3Ga9I3Sq6kWOjNYkCwuOuhiikIdYnmCtUN2bXXUXDd6+YXv1zH6mMjiFUWtUcWts7DYqV69Cqn/KIooQVQRheO16dTtBUZm7185LXzKFY67EqALjXQeEExmLarUao5uzksSABcnfQaCKKQgyRDqb3ogH8jm3+ZL/qsUUJGC4imQx9dbfWEPQuoHVQD/lvoLk+DfaKKL3CW3g9XNhUPgv8A2kj+kr/NI/4g+aIftFFCyuPUh55aexQDjZiiihCd9obWubeHS/pOIooCChvCeImjUDDUbMPFevziigIX5WBAIN7i40tpPQIooRBRRRSE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6" name="Picture 8" descr="http://intelligencenews.files.wordpress.com/2012/01/h-first-post22.jpg?w=6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72" y="3505201"/>
            <a:ext cx="3984278" cy="29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5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left-winged</a:t>
            </a:r>
          </a:p>
          <a:p>
            <a:r>
              <a:rPr lang="en-US" dirty="0" smtClean="0"/>
              <a:t>Supports government-funded social assistance programs, health care, and education</a:t>
            </a:r>
          </a:p>
          <a:p>
            <a:r>
              <a:rPr lang="en-US" dirty="0" smtClean="0"/>
              <a:t>The most Socialist of all major political parties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Democratic Party</a:t>
            </a:r>
            <a:endParaRPr lang="en-US" dirty="0"/>
          </a:p>
        </p:txBody>
      </p:sp>
      <p:pic>
        <p:nvPicPr>
          <p:cNvPr id="3074" name="Picture 2" descr="http://thelinkpaper.ca/wp-content/uploads/2011/07/f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38600"/>
            <a:ext cx="4684472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8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objective: To protect the interests of Quebec and support Quebec sovereignty</a:t>
            </a:r>
          </a:p>
          <a:p>
            <a:r>
              <a:rPr lang="en-US" dirty="0" smtClean="0"/>
              <a:t>Campaigns only within the province</a:t>
            </a:r>
          </a:p>
          <a:p>
            <a:r>
              <a:rPr lang="en-US" dirty="0" smtClean="0"/>
              <a:t>Won only 4 seats in the 2011 election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Bloc-Quebecois</a:t>
            </a:r>
            <a:endParaRPr lang="en-US" b="1" dirty="0"/>
          </a:p>
        </p:txBody>
      </p:sp>
      <p:pic>
        <p:nvPicPr>
          <p:cNvPr id="5" name="Picture 2" descr="Gilles Ducepp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7000" y="3178686"/>
            <a:ext cx="2362200" cy="344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does it mean to be “Canadian”?</a:t>
            </a:r>
            <a:endParaRPr lang="en-US" dirty="0"/>
          </a:p>
        </p:txBody>
      </p:sp>
      <p:pic>
        <p:nvPicPr>
          <p:cNvPr id="2050" name="Picture 2" descr="http://1.bp.blogspot.com/_dmLDBTSI-mM/THGaSFopWeI/AAAAAAAAAvA/Cb_3lYJiklQ/s320/canada-beaver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436" y="3048000"/>
            <a:ext cx="3375364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3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2057400"/>
            <a:ext cx="8382000" cy="3877815"/>
          </a:xfrm>
        </p:spPr>
        <p:txBody>
          <a:bodyPr>
            <a:normAutofit/>
          </a:bodyPr>
          <a:lstStyle/>
          <a:p>
            <a:r>
              <a:rPr lang="en-US" dirty="0" smtClean="0"/>
              <a:t>Dedicated to achieving environmental goals, social justice, and non-violence</a:t>
            </a:r>
          </a:p>
          <a:p>
            <a:r>
              <a:rPr lang="en-US" dirty="0" smtClean="0"/>
              <a:t>In 2008, was invited to participate in debates for the first time</a:t>
            </a:r>
          </a:p>
          <a:p>
            <a:r>
              <a:rPr lang="en-US" dirty="0" smtClean="0"/>
              <a:t>Received less than 4% of the popular vote</a:t>
            </a:r>
          </a:p>
          <a:p>
            <a:pPr marL="0" indent="0">
              <a:buNone/>
            </a:pPr>
            <a:r>
              <a:rPr lang="en-US" dirty="0" smtClean="0"/>
              <a:t>     in 2011 election</a:t>
            </a:r>
          </a:p>
          <a:p>
            <a:r>
              <a:rPr lang="en-US" dirty="0" smtClean="0"/>
              <a:t>Elizabeth May become the first elected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Green Party MP to sit in the House 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Commons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Party</a:t>
            </a:r>
            <a:endParaRPr lang="en-US" dirty="0"/>
          </a:p>
        </p:txBody>
      </p:sp>
      <p:pic>
        <p:nvPicPr>
          <p:cNvPr id="5122" name="Picture 2" descr="http://www.cbc.ca/news/canadavotes/leadersparties/gfx/may_cp_1789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4" y="3429000"/>
            <a:ext cx="2294586" cy="32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5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Canadian Charter of Rights and Freedoms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57400"/>
            <a:ext cx="7745505" cy="3877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u="sng" dirty="0">
                <a:hlinkClick r:id="rId2"/>
              </a:rPr>
              <a:t>http://</a:t>
            </a:r>
            <a:r>
              <a:rPr lang="en-US" sz="1800" u="sng" dirty="0" smtClean="0">
                <a:hlinkClick r:id="rId2"/>
              </a:rPr>
              <a:t>www.youtube.com/watch?v=KqwhlSgdhrg&amp;feature=related</a:t>
            </a:r>
            <a:endParaRPr lang="en-US" sz="1800" u="sng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Is there anything that protects Canadians from this injustice? What?</a:t>
            </a:r>
          </a:p>
          <a:p>
            <a:endParaRPr lang="en-US" dirty="0"/>
          </a:p>
          <a:p>
            <a:r>
              <a:rPr lang="en-US" dirty="0" smtClean="0"/>
              <a:t>Based on what you know (or don’t know), describe the Canadian Charter of Rights and Freedoms.</a:t>
            </a:r>
          </a:p>
          <a:p>
            <a:endParaRPr lang="en-US" sz="3200" dirty="0" smtClean="0"/>
          </a:p>
          <a:p>
            <a:r>
              <a:rPr lang="en-US" dirty="0" smtClean="0"/>
              <a:t>Compose a list of 5 rights that you believe every individual should have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Hutu vs. Tutsi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063753" cy="3877815"/>
          </a:xfrm>
        </p:spPr>
        <p:txBody>
          <a:bodyPr/>
          <a:lstStyle/>
          <a:p>
            <a:r>
              <a:rPr lang="en-US" dirty="0" smtClean="0"/>
              <a:t>Passed in 1982</a:t>
            </a:r>
          </a:p>
          <a:p>
            <a:r>
              <a:rPr lang="en-US" dirty="0" smtClean="0"/>
              <a:t>The part of the Canadian Constitution that has the greatest impact on Canadians’ everyday lives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Guarantees certain political rights to Canadian citizens And civil rights to everyone in Canada</a:t>
            </a:r>
          </a:p>
          <a:p>
            <a:endParaRPr lang="en-US" dirty="0"/>
          </a:p>
          <a:p>
            <a:r>
              <a:rPr lang="en-US" dirty="0" smtClean="0"/>
              <a:t>Gives Canadians the right to challenge, in court, any law they believe violates their rights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Canadian Charter of Rights and Freedoms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5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Reasonable limits clause (s.1)</a:t>
            </a:r>
            <a:endParaRPr lang="en-US" dirty="0" smtClean="0"/>
          </a:p>
          <a:p>
            <a:r>
              <a:rPr lang="en-US" dirty="0" smtClean="0"/>
              <a:t>Legally allows the government to limit an individuals’ Charter rights</a:t>
            </a:r>
          </a:p>
          <a:p>
            <a:r>
              <a:rPr lang="en-US" dirty="0" smtClean="0"/>
              <a:t>Reason: to prevent “objectionable conduct”</a:t>
            </a:r>
          </a:p>
          <a:p>
            <a:endParaRPr lang="en-US" dirty="0"/>
          </a:p>
          <a:p>
            <a:r>
              <a:rPr lang="en-US" dirty="0" smtClean="0"/>
              <a:t>Ex. James </a:t>
            </a:r>
            <a:r>
              <a:rPr lang="en-US" dirty="0" err="1" smtClean="0"/>
              <a:t>Keegstra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Canadian Charter of Rights and Freedoms</a:t>
            </a:r>
          </a:p>
        </p:txBody>
      </p:sp>
    </p:spTree>
    <p:extLst>
      <p:ext uri="{BB962C8B-B14F-4D97-AF65-F5344CB8AC3E}">
        <p14:creationId xmlns:p14="http://schemas.microsoft.com/office/powerpoint/2010/main" val="284151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Notwithstanding clause (s.33)</a:t>
            </a:r>
          </a:p>
          <a:p>
            <a:r>
              <a:rPr lang="en-US" dirty="0"/>
              <a:t>Allows governments to pass a law even if it violates a specific freedom or </a:t>
            </a:r>
            <a:r>
              <a:rPr lang="en-US" dirty="0" smtClean="0"/>
              <a:t>right</a:t>
            </a:r>
          </a:p>
          <a:p>
            <a:r>
              <a:rPr lang="en-US" dirty="0" smtClean="0"/>
              <a:t>Temporary (lasts up to 5 years)</a:t>
            </a:r>
          </a:p>
          <a:p>
            <a:r>
              <a:rPr lang="en-US" dirty="0" smtClean="0"/>
              <a:t>Requires a majority vote in the jurisdiction</a:t>
            </a:r>
          </a:p>
          <a:p>
            <a:endParaRPr lang="en-US" dirty="0"/>
          </a:p>
          <a:p>
            <a:r>
              <a:rPr lang="en-US" dirty="0" smtClean="0"/>
              <a:t>Ex. Quebec, Saskatchewan, Alberta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Canadian Charter of Rights and Freedoms</a:t>
            </a:r>
          </a:p>
        </p:txBody>
      </p:sp>
    </p:spTree>
    <p:extLst>
      <p:ext uri="{BB962C8B-B14F-4D97-AF65-F5344CB8AC3E}">
        <p14:creationId xmlns:p14="http://schemas.microsoft.com/office/powerpoint/2010/main" val="383328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299132"/>
              </p:ext>
            </p:extLst>
          </p:nvPr>
        </p:nvGraphicFramePr>
        <p:xfrm>
          <a:off x="698500" y="2743200"/>
          <a:ext cx="781452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855"/>
                <a:gridCol w="2582333"/>
                <a:gridCol w="2582333"/>
              </a:tblGrid>
              <a:tr h="221999">
                <a:tc>
                  <a:txBody>
                    <a:bodyPr/>
                    <a:lstStyle/>
                    <a:p>
                      <a:r>
                        <a:rPr lang="en-US" dirty="0" smtClean="0"/>
                        <a:t>Right/Freedom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14378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 groups of 4, create a 3-column chart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27667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Rank-order the sections of the Charter in terms of historical significance and impact on the lives of Canadians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038600"/>
            <a:ext cx="8610600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numCol="3" rtlCol="0">
            <a:spAutoFit/>
          </a:bodyPr>
          <a:lstStyle/>
          <a:p>
            <a:r>
              <a:rPr lang="en-US" sz="2000" b="1" dirty="0"/>
              <a:t>Fundamental freedoms</a:t>
            </a:r>
          </a:p>
          <a:p>
            <a:r>
              <a:rPr lang="en-US" sz="2000" b="1" dirty="0"/>
              <a:t>Democratic rights</a:t>
            </a:r>
          </a:p>
          <a:p>
            <a:r>
              <a:rPr lang="en-US" sz="2000" b="1" dirty="0"/>
              <a:t>Mobility rights</a:t>
            </a:r>
          </a:p>
          <a:p>
            <a:r>
              <a:rPr lang="en-US" sz="2000" b="1" dirty="0"/>
              <a:t>Legal rights</a:t>
            </a:r>
          </a:p>
          <a:p>
            <a:r>
              <a:rPr lang="en-US" sz="2000" b="1" dirty="0"/>
              <a:t>Equality rights</a:t>
            </a:r>
          </a:p>
          <a:p>
            <a:r>
              <a:rPr lang="en-US" sz="2000" b="1" dirty="0"/>
              <a:t>Official language rights</a:t>
            </a:r>
          </a:p>
          <a:p>
            <a:r>
              <a:rPr lang="en-US" sz="2000" b="1" dirty="0"/>
              <a:t>Minority language educational rights</a:t>
            </a:r>
          </a:p>
        </p:txBody>
      </p:sp>
    </p:spTree>
    <p:extLst>
      <p:ext uri="{BB962C8B-B14F-4D97-AF65-F5344CB8AC3E}">
        <p14:creationId xmlns:p14="http://schemas.microsoft.com/office/powerpoint/2010/main" val="316141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057400"/>
            <a:ext cx="8839199" cy="4876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How </a:t>
            </a:r>
            <a:r>
              <a:rPr lang="en-US" dirty="0"/>
              <a:t>does the Notwithstanding Clause help our politicians to have the final say over the judiciary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dirty="0"/>
              <a:t>Why might elected officials be reluctant to use the Notwithstanding Clause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dirty="0"/>
              <a:t>What does their reluctance mean to the courts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dirty="0"/>
              <a:t>What areas of the Charter are covered by s.33, and which are exempt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dirty="0"/>
              <a:t>Do you think it is a good idea to have the Notwithstanding Clause as part of the Charter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What does this Clause do to our guarantee of basic rights and freedoms?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3200" dirty="0"/>
              <a:t>Read the Notwithstanding Clause article</a:t>
            </a:r>
            <a:br>
              <a:rPr lang="en-US" sz="3200" dirty="0"/>
            </a:br>
            <a:r>
              <a:rPr lang="en-US" sz="3200" dirty="0" smtClean="0"/>
              <a:t>and answer </a:t>
            </a:r>
            <a:r>
              <a:rPr lang="en-US" sz="3200" dirty="0"/>
              <a:t>the following questions</a:t>
            </a:r>
            <a:r>
              <a:rPr lang="en-US" sz="3200" dirty="0" smtClean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10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Japanese-Canadian Experience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Current events presentations:</a:t>
            </a:r>
          </a:p>
          <a:p>
            <a:r>
              <a:rPr lang="en-US" dirty="0" smtClean="0"/>
              <a:t>Susanna, Anthony, Kimberly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iorgioperlasca.it/Portals/0/image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228898" cy="62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089253">
            <a:off x="770587" y="2755243"/>
            <a:ext cx="7574795" cy="1015663"/>
          </a:xfrm>
          <a:prstGeom prst="rect">
            <a:avLst/>
          </a:prstGeom>
          <a:solidFill>
            <a:srgbClr val="BFBFBF">
              <a:alpha val="45882"/>
            </a:srgbClr>
          </a:solidFill>
        </p:spPr>
        <p:txBody>
          <a:bodyPr wrap="square" rtlCol="0">
            <a:spAutoFit/>
          </a:bodyPr>
          <a:lstStyle/>
          <a:p>
            <a:r>
              <a:rPr lang="en-CA" sz="6000" dirty="0" smtClean="0">
                <a:solidFill>
                  <a:srgbClr val="FF0000"/>
                </a:solidFill>
              </a:rPr>
              <a:t>HERO OR VILLAIN?</a:t>
            </a:r>
            <a:endParaRPr lang="en-CA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5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www.youtube.com/watch?v=X_yW4-cgG4g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  <a:p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www.youtube.com/watch?v=TL01SReeOqE&amp;feature=related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  <a:p>
            <a:r>
              <a:rPr lang="en-US" u="sng" dirty="0">
                <a:hlinkClick r:id="rId4"/>
              </a:rPr>
              <a:t>http://</a:t>
            </a:r>
            <a:r>
              <a:rPr lang="en-US" u="sng" dirty="0" smtClean="0">
                <a:hlinkClick r:id="rId4"/>
              </a:rPr>
              <a:t>www.youtube.com/watch?v=rLdA2PfwzTQ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  <a:p>
            <a:r>
              <a:rPr lang="en-US" u="sng" dirty="0">
                <a:hlinkClick r:id="rId5"/>
              </a:rPr>
              <a:t>http://</a:t>
            </a:r>
            <a:r>
              <a:rPr lang="en-US" u="sng" dirty="0" smtClean="0">
                <a:hlinkClick r:id="rId5"/>
              </a:rPr>
              <a:t>www.youtube.com/watch?v=soa5qhaZ-hI&amp;feature=related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  <a:p>
            <a:r>
              <a:rPr lang="en-US" u="sng" dirty="0">
                <a:hlinkClick r:id="rId6"/>
              </a:rPr>
              <a:t>http://www.youtube.com/watch?v=BRI-A3vakVg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0156"/>
            <a:ext cx="8229600" cy="1054250"/>
          </a:xfrm>
        </p:spPr>
        <p:txBody>
          <a:bodyPr/>
          <a:lstStyle/>
          <a:p>
            <a:r>
              <a:rPr lang="en-US" dirty="0" smtClean="0"/>
              <a:t>What image is portrayed about Canadian identity?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248347"/>
            <a:ext cx="8305800" cy="387781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With your neighbour, create a KWL chart about:</a:t>
            </a:r>
          </a:p>
          <a:p>
            <a:pPr marL="0" indent="0" algn="ctr">
              <a:buNone/>
            </a:pPr>
            <a:r>
              <a:rPr lang="en-US" sz="2800" b="1" dirty="0" smtClean="0"/>
              <a:t>Japanese internment in Canada during WW2</a:t>
            </a:r>
          </a:p>
          <a:p>
            <a:endParaRPr lang="en-US" b="1" dirty="0" smtClean="0"/>
          </a:p>
          <a:p>
            <a:r>
              <a:rPr lang="en-US" dirty="0" smtClean="0"/>
              <a:t>WHAT WE </a:t>
            </a:r>
            <a:r>
              <a:rPr lang="en-US" b="1" dirty="0" smtClean="0"/>
              <a:t>KNOW</a:t>
            </a:r>
          </a:p>
          <a:p>
            <a:endParaRPr lang="en-US" b="1" dirty="0" smtClean="0"/>
          </a:p>
          <a:p>
            <a:r>
              <a:rPr lang="en-US" dirty="0" smtClean="0"/>
              <a:t>WHAT WE </a:t>
            </a:r>
            <a:r>
              <a:rPr lang="en-US" b="1" dirty="0" smtClean="0"/>
              <a:t>WANT TO KNOW</a:t>
            </a:r>
          </a:p>
          <a:p>
            <a:endParaRPr lang="en-US" b="1" dirty="0" smtClean="0"/>
          </a:p>
          <a:p>
            <a:r>
              <a:rPr lang="en-US" dirty="0" smtClean="0"/>
              <a:t>WHAT WE HAVE </a:t>
            </a:r>
            <a:r>
              <a:rPr lang="en-US" b="1" dirty="0" smtClean="0"/>
              <a:t>LEARNED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0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23,000 Canadians of Japanese descent living in BC prior to World War 2</a:t>
            </a:r>
          </a:p>
          <a:p>
            <a:pPr lvl="1"/>
            <a:r>
              <a:rPr lang="en-US" dirty="0" smtClean="0"/>
              <a:t>80% Canadian nationals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Immigration began at the end of the 19</a:t>
            </a:r>
            <a:r>
              <a:rPr lang="en-US" baseline="30000" dirty="0" smtClean="0"/>
              <a:t>th</a:t>
            </a:r>
            <a:r>
              <a:rPr lang="en-US" dirty="0" smtClean="0"/>
              <a:t> C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800" b="1" dirty="0" smtClean="0"/>
              <a:t>Immigrants were unwelcome and subject to racism &amp; discrimination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Pre-war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5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Denied the right to vote</a:t>
            </a:r>
          </a:p>
          <a:p>
            <a:r>
              <a:rPr lang="en-US" dirty="0" smtClean="0"/>
              <a:t>Barred from certain professions</a:t>
            </a:r>
          </a:p>
          <a:p>
            <a:r>
              <a:rPr lang="en-US" dirty="0" smtClean="0"/>
              <a:t>Restricted on eligibility for social assistance</a:t>
            </a:r>
          </a:p>
          <a:p>
            <a:endParaRPr lang="en-US" dirty="0"/>
          </a:p>
          <a:p>
            <a:r>
              <a:rPr lang="en-US" dirty="0" smtClean="0"/>
              <a:t>Government regulated the number of passports issued to Japanese immigrants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500" b="1" dirty="0" smtClean="0"/>
              <a:t>Intent: force Japanese immigrants to return “home”</a:t>
            </a:r>
            <a:endParaRPr lang="en-US" sz="25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Pre-war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9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48347"/>
            <a:ext cx="8763000" cy="3877815"/>
          </a:xfrm>
        </p:spPr>
        <p:txBody>
          <a:bodyPr/>
          <a:lstStyle/>
          <a:p>
            <a:r>
              <a:rPr lang="en-US" dirty="0" smtClean="0"/>
              <a:t>Began in December, 1941, following attack on Pearl Harbor</a:t>
            </a:r>
          </a:p>
          <a:p>
            <a:endParaRPr lang="en-US" dirty="0" smtClean="0"/>
          </a:p>
          <a:p>
            <a:r>
              <a:rPr lang="en-US" dirty="0" smtClean="0"/>
              <a:t>Internment order issued by Mackenzie King</a:t>
            </a:r>
          </a:p>
          <a:p>
            <a:pPr lvl="1"/>
            <a:r>
              <a:rPr lang="en-US" dirty="0" smtClean="0"/>
              <a:t>Based on speculation of sabotage and espionage</a:t>
            </a:r>
          </a:p>
          <a:p>
            <a:pPr lvl="1"/>
            <a:r>
              <a:rPr lang="en-US" dirty="0" smtClean="0"/>
              <a:t>Was no actual proof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February 24, 1942: Federal government was given the power, under the </a:t>
            </a:r>
            <a:r>
              <a:rPr lang="en-US" sz="2800" b="1" dirty="0" smtClean="0"/>
              <a:t>War Measures Act</a:t>
            </a:r>
            <a:r>
              <a:rPr lang="en-US" dirty="0" smtClean="0"/>
              <a:t>, to intern all “persons of Japanese racial origin”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Internment camps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8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981200"/>
            <a:ext cx="8382000" cy="4381053"/>
          </a:xfrm>
        </p:spPr>
        <p:txBody>
          <a:bodyPr/>
          <a:lstStyle/>
          <a:p>
            <a:r>
              <a:rPr lang="en-CA" dirty="0" smtClean="0"/>
              <a:t>22,000 Japanese-Canadians were interned</a:t>
            </a:r>
          </a:p>
          <a:p>
            <a:pPr lvl="1"/>
            <a:r>
              <a:rPr lang="en-CA" dirty="0" smtClean="0"/>
              <a:t>14,000 of whom were born in Canada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Able-bodied men (18-45) were sent to labour camps</a:t>
            </a:r>
          </a:p>
          <a:p>
            <a:r>
              <a:rPr lang="en-CA" dirty="0" smtClean="0"/>
              <a:t>Removed from jobs, redirected to farming</a:t>
            </a:r>
          </a:p>
          <a:p>
            <a:endParaRPr lang="en-CA" dirty="0"/>
          </a:p>
          <a:p>
            <a:r>
              <a:rPr lang="en-CA" dirty="0" smtClean="0"/>
              <a:t>Canadians were unaware of the awful living conditions within these camps</a:t>
            </a:r>
          </a:p>
          <a:p>
            <a:pPr lvl="1"/>
            <a:r>
              <a:rPr lang="en-CA" dirty="0" smtClean="0"/>
              <a:t>Placed in barnyards and stables</a:t>
            </a:r>
          </a:p>
          <a:p>
            <a:pPr lvl="1"/>
            <a:r>
              <a:rPr lang="en-CA" dirty="0" smtClean="0"/>
              <a:t>Conditions were so poor the Red Cross sent food supplies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Internment camps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669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8458199" cy="3877815"/>
          </a:xfrm>
        </p:spPr>
        <p:txBody>
          <a:bodyPr/>
          <a:lstStyle/>
          <a:p>
            <a:r>
              <a:rPr lang="en-CA" dirty="0" smtClean="0"/>
              <a:t>Canadian government promised Japanese-Canadians their property and finances would be returned upon release</a:t>
            </a:r>
          </a:p>
          <a:p>
            <a:pPr lvl="1"/>
            <a:r>
              <a:rPr lang="en-CA" dirty="0" smtClean="0"/>
              <a:t>Assets were sold off cheaply at auctions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pic>
        <p:nvPicPr>
          <p:cNvPr id="1026" name="Picture 2" descr="Governmental Notice to Japanese Canadi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25185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ookmice.net/darkchilde/japan/japan/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676400"/>
            <a:ext cx="4634344" cy="358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39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057400"/>
            <a:ext cx="84582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300" b="1" i="1" dirty="0" smtClean="0"/>
              <a:t>“It is the government’s plan to get these people out of BC as fast as possible. It is my personal intention, as long as I remain in public life, to see they never come back here. Let our slogan be for British Columbia: </a:t>
            </a:r>
          </a:p>
          <a:p>
            <a:pPr marL="0" indent="0" algn="ctr">
              <a:buNone/>
            </a:pPr>
            <a:r>
              <a:rPr lang="en-CA" sz="3300" b="1" i="1" dirty="0" smtClean="0"/>
              <a:t>“No Japs from the Rockies to the seas.”</a:t>
            </a:r>
          </a:p>
          <a:p>
            <a:pPr marL="0" indent="0" algn="r">
              <a:buNone/>
            </a:pPr>
            <a:endParaRPr lang="en-CA" i="1" dirty="0" smtClean="0"/>
          </a:p>
          <a:p>
            <a:pPr marL="0" indent="0" algn="r">
              <a:buNone/>
            </a:pPr>
            <a:r>
              <a:rPr lang="en-CA" i="1" dirty="0" smtClean="0"/>
              <a:t>- Ian Mackenzie, MP</a:t>
            </a:r>
            <a:endParaRPr lang="en-CA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Resettlement &amp; repatriation</a:t>
            </a:r>
          </a:p>
        </p:txBody>
      </p:sp>
    </p:spTree>
    <p:extLst>
      <p:ext uri="{BB962C8B-B14F-4D97-AF65-F5344CB8AC3E}">
        <p14:creationId xmlns:p14="http://schemas.microsoft.com/office/powerpoint/2010/main" val="40986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981200"/>
            <a:ext cx="8381999" cy="4191000"/>
          </a:xfrm>
        </p:spPr>
        <p:txBody>
          <a:bodyPr/>
          <a:lstStyle/>
          <a:p>
            <a:r>
              <a:rPr lang="en-CA" dirty="0" smtClean="0"/>
              <a:t>Following the war, internees were given 2 options:</a:t>
            </a:r>
          </a:p>
          <a:p>
            <a:pPr marL="868680" lvl="1" indent="-457200">
              <a:buFont typeface="+mj-lt"/>
              <a:buAutoNum type="arabicParenR"/>
            </a:pPr>
            <a:r>
              <a:rPr lang="en-CA" b="1" dirty="0" smtClean="0"/>
              <a:t>Deportation back to Japan</a:t>
            </a:r>
          </a:p>
          <a:p>
            <a:pPr lvl="2"/>
            <a:r>
              <a:rPr lang="en-CA" sz="2200" dirty="0" smtClean="0"/>
              <a:t>Government offered </a:t>
            </a:r>
            <a:r>
              <a:rPr lang="en-CA" sz="2200" b="1" dirty="0" smtClean="0"/>
              <a:t>free</a:t>
            </a:r>
            <a:r>
              <a:rPr lang="en-CA" sz="2200" dirty="0" smtClean="0"/>
              <a:t> passage</a:t>
            </a:r>
          </a:p>
          <a:p>
            <a:pPr lvl="2"/>
            <a:r>
              <a:rPr lang="en-CA" sz="2200" dirty="0" smtClean="0"/>
              <a:t>Thousands of Japanese-Canadians were being sent to a country they had never known</a:t>
            </a:r>
          </a:p>
          <a:p>
            <a:pPr lvl="2"/>
            <a:r>
              <a:rPr lang="en-CA" sz="2200" dirty="0" smtClean="0"/>
              <a:t>Japan was completely destroyed by the war</a:t>
            </a:r>
          </a:p>
          <a:p>
            <a:pPr marL="777240" lvl="2" indent="0">
              <a:buNone/>
            </a:pPr>
            <a:endParaRPr lang="en-CA" dirty="0" smtClean="0"/>
          </a:p>
          <a:p>
            <a:pPr marL="868680" lvl="1" indent="-457200">
              <a:buFont typeface="+mj-lt"/>
              <a:buAutoNum type="arabicParenR"/>
            </a:pPr>
            <a:r>
              <a:rPr lang="en-CA" b="1" dirty="0" smtClean="0"/>
              <a:t>Move east of the Rockies</a:t>
            </a:r>
          </a:p>
          <a:p>
            <a:pPr lvl="2"/>
            <a:r>
              <a:rPr lang="en-CA" sz="2200" dirty="0" smtClean="0"/>
              <a:t>Many relocated to Toronto</a:t>
            </a:r>
          </a:p>
          <a:p>
            <a:pPr lvl="2"/>
            <a:r>
              <a:rPr lang="en-CA" sz="2200" dirty="0" smtClean="0"/>
              <a:t>Reduced to “wage-earners”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Resettlement &amp; repatriation</a:t>
            </a:r>
          </a:p>
        </p:txBody>
      </p:sp>
    </p:spTree>
    <p:extLst>
      <p:ext uri="{BB962C8B-B14F-4D97-AF65-F5344CB8AC3E}">
        <p14:creationId xmlns:p14="http://schemas.microsoft.com/office/powerpoint/2010/main" val="8172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1981200"/>
            <a:ext cx="8534400" cy="4495800"/>
          </a:xfrm>
        </p:spPr>
        <p:txBody>
          <a:bodyPr>
            <a:normAutofit fontScale="92500"/>
          </a:bodyPr>
          <a:lstStyle/>
          <a:p>
            <a:r>
              <a:rPr lang="en-CA" sz="2800" b="1" dirty="0" smtClean="0"/>
              <a:t>1947</a:t>
            </a:r>
            <a:r>
              <a:rPr lang="en-CA" sz="2800" dirty="0" smtClean="0"/>
              <a:t>:</a:t>
            </a:r>
          </a:p>
          <a:p>
            <a:pPr marL="0" indent="0">
              <a:buNone/>
            </a:pPr>
            <a:r>
              <a:rPr lang="en-CA" sz="2800" dirty="0"/>
              <a:t>	</a:t>
            </a:r>
            <a:r>
              <a:rPr lang="en-CA" sz="2800" dirty="0" smtClean="0"/>
              <a:t>Canadian government launched a Royal 	Commission to examine compensation</a:t>
            </a:r>
          </a:p>
          <a:p>
            <a:endParaRPr lang="en-CA" sz="2800" dirty="0" smtClean="0"/>
          </a:p>
          <a:p>
            <a:r>
              <a:rPr lang="en-CA" sz="2800" b="1" dirty="0" smtClean="0"/>
              <a:t>1949</a:t>
            </a:r>
            <a:r>
              <a:rPr lang="en-CA" sz="2800" dirty="0" smtClean="0"/>
              <a:t>:</a:t>
            </a:r>
          </a:p>
          <a:p>
            <a:pPr marL="0" indent="0">
              <a:buNone/>
            </a:pPr>
            <a:r>
              <a:rPr lang="en-CA" sz="2800" dirty="0"/>
              <a:t>	</a:t>
            </a:r>
            <a:r>
              <a:rPr lang="en-CA" sz="2800" dirty="0" smtClean="0"/>
              <a:t>All restrictions lifted from Japanese-Canadians</a:t>
            </a:r>
          </a:p>
          <a:p>
            <a:endParaRPr lang="en-CA" sz="2800" dirty="0"/>
          </a:p>
          <a:p>
            <a:r>
              <a:rPr lang="en-CA" sz="2800" b="1" dirty="0" smtClean="0"/>
              <a:t>1950</a:t>
            </a:r>
            <a:r>
              <a:rPr lang="en-CA" sz="2800" dirty="0" smtClean="0"/>
              <a:t>:</a:t>
            </a:r>
          </a:p>
          <a:p>
            <a:pPr marL="0" indent="0">
              <a:buNone/>
            </a:pPr>
            <a:r>
              <a:rPr lang="en-CA" sz="2800" dirty="0"/>
              <a:t>	</a:t>
            </a:r>
            <a:r>
              <a:rPr lang="en-CA" sz="2800" dirty="0" smtClean="0"/>
              <a:t>$1.3 million awarded to 1,434 Japanese Canadians</a:t>
            </a:r>
          </a:p>
          <a:p>
            <a:endParaRPr lang="en-C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Post-war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838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/>
          </a:bodyPr>
          <a:lstStyle/>
          <a:p>
            <a:r>
              <a:rPr lang="en-CA" b="1" dirty="0" smtClean="0"/>
              <a:t>National Association of Japanese Canadians</a:t>
            </a:r>
            <a:r>
              <a:rPr lang="en-CA" dirty="0" smtClean="0"/>
              <a:t> hired Price Waterhouse to estimate economic losses</a:t>
            </a:r>
          </a:p>
          <a:p>
            <a:pPr lvl="1"/>
            <a:r>
              <a:rPr lang="en-CA" dirty="0" smtClean="0"/>
              <a:t>Valued total loss to $443 million</a:t>
            </a:r>
          </a:p>
          <a:p>
            <a:pPr lvl="1"/>
            <a:endParaRPr lang="en-CA" dirty="0" smtClean="0"/>
          </a:p>
          <a:p>
            <a:r>
              <a:rPr lang="en-CA" b="1" dirty="0" smtClean="0"/>
              <a:t>1988:</a:t>
            </a:r>
            <a:r>
              <a:rPr lang="en-CA" dirty="0" smtClean="0"/>
              <a:t> </a:t>
            </a:r>
            <a:r>
              <a:rPr lang="en-CA" b="1" dirty="0" smtClean="0"/>
              <a:t>Brian Mulroney gave formal apology and announced compensation package:</a:t>
            </a:r>
          </a:p>
          <a:p>
            <a:pPr lvl="1"/>
            <a:r>
              <a:rPr lang="en-CA" dirty="0" smtClean="0"/>
              <a:t>$21,000 to each surviving internee</a:t>
            </a:r>
          </a:p>
          <a:p>
            <a:pPr lvl="1"/>
            <a:r>
              <a:rPr lang="en-CA" dirty="0" smtClean="0"/>
              <a:t>Re-instatement of citizenship to those deported</a:t>
            </a:r>
          </a:p>
          <a:p>
            <a:pPr lvl="1"/>
            <a:r>
              <a:rPr lang="en-CA" dirty="0" smtClean="0"/>
              <a:t>$12 million to the NAJC</a:t>
            </a:r>
          </a:p>
          <a:p>
            <a:pPr lvl="1"/>
            <a:r>
              <a:rPr lang="en-CA" dirty="0" smtClean="0"/>
              <a:t>$24 million to the Canadian Race Relations Foundation</a:t>
            </a:r>
          </a:p>
          <a:p>
            <a:pPr lvl="1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Redress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13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or WHO is a Canadian?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CONCEPTS define Canada?</a:t>
            </a:r>
          </a:p>
          <a:p>
            <a:endParaRPr lang="en-US" dirty="0"/>
          </a:p>
          <a:p>
            <a:r>
              <a:rPr lang="en-US" dirty="0" smtClean="0"/>
              <a:t>What IMAGES or SYMBOLS define Canada based on what you  observe through the media?</a:t>
            </a:r>
          </a:p>
          <a:p>
            <a:r>
              <a:rPr lang="en-US" dirty="0" smtClean="0"/>
              <a:t>Are they accurate? Why, or why not?</a:t>
            </a:r>
          </a:p>
          <a:p>
            <a:endParaRPr lang="en-US" dirty="0"/>
          </a:p>
          <a:p>
            <a:r>
              <a:rPr lang="en-US" dirty="0" smtClean="0"/>
              <a:t>What have you experienced in daily life that reflects Canadian identity and a Canadian society?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800" dirty="0" smtClean="0"/>
              <a:t>What part of Mary’s story…</a:t>
            </a:r>
          </a:p>
          <a:p>
            <a:pPr>
              <a:buFont typeface="Arial" pitchFamily="34" charset="0"/>
              <a:buChar char="•"/>
            </a:pPr>
            <a:r>
              <a:rPr lang="en-CA" sz="3200" b="1" dirty="0" smtClean="0"/>
              <a:t>Surprised you the most?</a:t>
            </a:r>
          </a:p>
          <a:p>
            <a:pPr>
              <a:buFont typeface="Arial" pitchFamily="34" charset="0"/>
              <a:buChar char="•"/>
            </a:pPr>
            <a:r>
              <a:rPr lang="en-CA" sz="3200" b="1" dirty="0" smtClean="0"/>
              <a:t>Disturbed you the most?</a:t>
            </a:r>
          </a:p>
          <a:p>
            <a:pPr>
              <a:buFont typeface="Arial" pitchFamily="34" charset="0"/>
              <a:buChar char="•"/>
            </a:pPr>
            <a:endParaRPr lang="en-CA" sz="3200" b="1" dirty="0"/>
          </a:p>
          <a:p>
            <a:pPr marL="0" indent="0" algn="ctr">
              <a:buNone/>
            </a:pPr>
            <a:r>
              <a:rPr lang="en-CA" sz="3300" b="1" dirty="0" smtClean="0"/>
              <a:t>Imagine you are Mary… </a:t>
            </a:r>
            <a:r>
              <a:rPr lang="en-CA" sz="3300" dirty="0" smtClean="0"/>
              <a:t>Based on any situation discussed in her story, write an entry in your diary describing your thoughts and emotions about that situation</a:t>
            </a:r>
            <a:endParaRPr lang="en-CA" sz="3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Mary’s story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1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25958</TotalTime>
  <Words>2635</Words>
  <Application>Microsoft Office PowerPoint</Application>
  <PresentationFormat>On-screen Show (4:3)</PresentationFormat>
  <Paragraphs>586</Paragraphs>
  <Slides>90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Hardcover</vt:lpstr>
      <vt:lpstr>    to SS11!</vt:lpstr>
      <vt:lpstr>You must be thinking, “She’s not Mr. Anderson...”</vt:lpstr>
      <vt:lpstr>Class Expectations</vt:lpstr>
      <vt:lpstr>Course Outline</vt:lpstr>
      <vt:lpstr>PowerPoint Presentation</vt:lpstr>
      <vt:lpstr>Current Events</vt:lpstr>
      <vt:lpstr>What does it mean to be “Canadian”?</vt:lpstr>
      <vt:lpstr>What image is portrayed about Canadian identity?</vt:lpstr>
      <vt:lpstr>Discussion Questions:</vt:lpstr>
      <vt:lpstr>Reflection on Canadian Identity project</vt:lpstr>
      <vt:lpstr>Government systems &amp; ideologies</vt:lpstr>
      <vt:lpstr>Government ideologies</vt:lpstr>
      <vt:lpstr>Democratic philosophies</vt:lpstr>
      <vt:lpstr>Other ideologies…</vt:lpstr>
      <vt:lpstr>Government system</vt:lpstr>
      <vt:lpstr>Levels and Branches of Government</vt:lpstr>
      <vt:lpstr>Levels of government</vt:lpstr>
      <vt:lpstr>Branches of government</vt:lpstr>
      <vt:lpstr>Branches of government</vt:lpstr>
      <vt:lpstr>Process of supreme court of Canada appointments</vt:lpstr>
      <vt:lpstr>PowerPoint Presentation</vt:lpstr>
      <vt:lpstr>For example…</vt:lpstr>
      <vt:lpstr>In groups of 4…</vt:lpstr>
      <vt:lpstr>Who’s Who in the Federal Government</vt:lpstr>
      <vt:lpstr>PowerPoint Presentation</vt:lpstr>
      <vt:lpstr>Review…</vt:lpstr>
      <vt:lpstr>Legislative branch</vt:lpstr>
      <vt:lpstr>Legislative branch</vt:lpstr>
      <vt:lpstr>Key terms and figures</vt:lpstr>
      <vt:lpstr>PowerPoint Presentation</vt:lpstr>
      <vt:lpstr>The Senate</vt:lpstr>
      <vt:lpstr>Review…</vt:lpstr>
      <vt:lpstr>Consider…</vt:lpstr>
      <vt:lpstr>The senate</vt:lpstr>
      <vt:lpstr>Should the Senate be reformed or abolished?</vt:lpstr>
      <vt:lpstr>Should the Senate be reformed or abolished?</vt:lpstr>
      <vt:lpstr>In-class assignment</vt:lpstr>
      <vt:lpstr>The Cabinet</vt:lpstr>
      <vt:lpstr>Review…</vt:lpstr>
      <vt:lpstr>The executive branch</vt:lpstr>
      <vt:lpstr>The executive branch</vt:lpstr>
      <vt:lpstr>The executive branch</vt:lpstr>
      <vt:lpstr>Cabinet Ministers</vt:lpstr>
      <vt:lpstr>Quiz!</vt:lpstr>
      <vt:lpstr>Passing bills</vt:lpstr>
      <vt:lpstr>Review…</vt:lpstr>
      <vt:lpstr>Passing bills</vt:lpstr>
      <vt:lpstr>Stages</vt:lpstr>
      <vt:lpstr>Stages</vt:lpstr>
      <vt:lpstr>Stages</vt:lpstr>
      <vt:lpstr>Royal assent</vt:lpstr>
      <vt:lpstr>Role Play</vt:lpstr>
      <vt:lpstr>Exit slip</vt:lpstr>
      <vt:lpstr>Electoral Process</vt:lpstr>
      <vt:lpstr>Elections</vt:lpstr>
      <vt:lpstr>Majority vs. Minority</vt:lpstr>
      <vt:lpstr>Majority vs. Minority</vt:lpstr>
      <vt:lpstr>PowerPoint Presentation</vt:lpstr>
      <vt:lpstr>Voting process</vt:lpstr>
      <vt:lpstr>Voting process</vt:lpstr>
      <vt:lpstr>Voting process</vt:lpstr>
      <vt:lpstr>Voting process</vt:lpstr>
      <vt:lpstr>The Political Spectrum</vt:lpstr>
      <vt:lpstr>The political spectrum</vt:lpstr>
      <vt:lpstr>Our national political parties</vt:lpstr>
      <vt:lpstr>Conservative Party</vt:lpstr>
      <vt:lpstr>Liberal Party</vt:lpstr>
      <vt:lpstr>New Democratic Party</vt:lpstr>
      <vt:lpstr>Bloc-Quebecois</vt:lpstr>
      <vt:lpstr>Green Party</vt:lpstr>
      <vt:lpstr>Canadian Charter of Rights and Freedoms</vt:lpstr>
      <vt:lpstr>Hutu vs. Tutsi</vt:lpstr>
      <vt:lpstr>The Canadian Charter of Rights and Freedoms</vt:lpstr>
      <vt:lpstr>The Canadian Charter of Rights and Freedoms</vt:lpstr>
      <vt:lpstr>The Canadian Charter of Rights and Freedoms</vt:lpstr>
      <vt:lpstr>Activity!</vt:lpstr>
      <vt:lpstr>Read the Notwithstanding Clause article and answer the following questions:</vt:lpstr>
      <vt:lpstr>The Japanese-Canadian Experience</vt:lpstr>
      <vt:lpstr>PowerPoint Presentation</vt:lpstr>
      <vt:lpstr>Intro activity</vt:lpstr>
      <vt:lpstr>Pre-war conditions</vt:lpstr>
      <vt:lpstr>Pre-war conditions</vt:lpstr>
      <vt:lpstr>Internment camps</vt:lpstr>
      <vt:lpstr>Internment camps</vt:lpstr>
      <vt:lpstr>PowerPoint Presentation</vt:lpstr>
      <vt:lpstr>Resettlement &amp; repatriation</vt:lpstr>
      <vt:lpstr>Resettlement &amp; repatriation</vt:lpstr>
      <vt:lpstr>Post-war</vt:lpstr>
      <vt:lpstr>Redress</vt:lpstr>
      <vt:lpstr>Mary’s story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SS11!</dc:title>
  <dc:creator>Janice</dc:creator>
  <cp:lastModifiedBy>Janice</cp:lastModifiedBy>
  <cp:revision>690</cp:revision>
  <dcterms:created xsi:type="dcterms:W3CDTF">2012-01-28T17:42:25Z</dcterms:created>
  <dcterms:modified xsi:type="dcterms:W3CDTF">2012-02-16T19:36:14Z</dcterms:modified>
</cp:coreProperties>
</file>