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82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460-2334-4118-901C-ABBB3E92FC35}" type="datetimeFigureOut">
              <a:rPr lang="en-CA" smtClean="0"/>
              <a:t>09/03/2012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0363-5531-4E1F-83AE-CE3FDDACDFE3}" type="slidenum">
              <a:rPr lang="en-CA" smtClean="0"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460-2334-4118-901C-ABBB3E92FC35}" type="datetimeFigureOut">
              <a:rPr lang="en-CA" smtClean="0"/>
              <a:t>09/03/2012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0363-5531-4E1F-83AE-CE3FDDACDFE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460-2334-4118-901C-ABBB3E92FC35}" type="datetimeFigureOut">
              <a:rPr lang="en-CA" smtClean="0"/>
              <a:t>09/03/2012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0363-5531-4E1F-83AE-CE3FDDACDFE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460-2334-4118-901C-ABBB3E92FC35}" type="datetimeFigureOut">
              <a:rPr lang="en-CA" smtClean="0"/>
              <a:t>09/03/2012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0363-5531-4E1F-83AE-CE3FDDACDFE3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460-2334-4118-901C-ABBB3E92FC35}" type="datetimeFigureOut">
              <a:rPr lang="en-CA" smtClean="0"/>
              <a:t>09/03/2012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DB70363-5531-4E1F-83AE-CE3FDDACDFE3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460-2334-4118-901C-ABBB3E92FC35}" type="datetimeFigureOut">
              <a:rPr lang="en-CA" smtClean="0"/>
              <a:t>09/03/2012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0363-5531-4E1F-83AE-CE3FDDACDFE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460-2334-4118-901C-ABBB3E92FC35}" type="datetimeFigureOut">
              <a:rPr lang="en-CA" smtClean="0"/>
              <a:t>09/03/2012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0363-5531-4E1F-83AE-CE3FDDACDFE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460-2334-4118-901C-ABBB3E92FC35}" type="datetimeFigureOut">
              <a:rPr lang="en-CA" smtClean="0"/>
              <a:t>09/03/2012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0363-5531-4E1F-83AE-CE3FDDACDFE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460-2334-4118-901C-ABBB3E92FC35}" type="datetimeFigureOut">
              <a:rPr lang="en-CA" smtClean="0"/>
              <a:t>09/03/2012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0363-5531-4E1F-83AE-CE3FDDACDFE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460-2334-4118-901C-ABBB3E92FC35}" type="datetimeFigureOut">
              <a:rPr lang="en-CA" smtClean="0"/>
              <a:t>09/03/2012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0363-5531-4E1F-83AE-CE3FDDACDFE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460-2334-4118-901C-ABBB3E92FC35}" type="datetimeFigureOut">
              <a:rPr lang="en-CA" smtClean="0"/>
              <a:t>09/03/2012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0363-5531-4E1F-83AE-CE3FDDACDFE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B79460-2334-4118-901C-ABBB3E92FC35}" type="datetimeFigureOut">
              <a:rPr lang="en-CA" smtClean="0"/>
              <a:t>09/03/2012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B70363-5531-4E1F-83AE-CE3FDDACDFE3}" type="slidenum">
              <a:rPr lang="en-CA" smtClean="0"/>
              <a:t>‹#›</a:t>
            </a:fld>
            <a:endParaRPr lang="en-C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22030" y="1371600"/>
            <a:ext cx="8229600" cy="1828800"/>
          </a:xfrm>
        </p:spPr>
        <p:txBody>
          <a:bodyPr/>
          <a:lstStyle/>
          <a:p>
            <a:r>
              <a:rPr lang="en-US" dirty="0" smtClean="0"/>
              <a:t>Canada: 1900-1914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Life in the early 1900s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Industrialization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Modernization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13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few huge companies controlled much of the industry</a:t>
            </a:r>
          </a:p>
          <a:p>
            <a:pPr lvl="1"/>
            <a:r>
              <a:rPr lang="en-US" dirty="0" smtClean="0"/>
              <a:t>No competition = high prices for goods </a:t>
            </a:r>
          </a:p>
          <a:p>
            <a:pPr marL="585216" lvl="1" indent="0">
              <a:buNone/>
            </a:pPr>
            <a:r>
              <a:rPr lang="en-US" dirty="0"/>
              <a:t>	</a:t>
            </a:r>
            <a:r>
              <a:rPr lang="en-US" dirty="0" smtClean="0"/>
              <a:t>		&amp; low wages</a:t>
            </a:r>
            <a:r>
              <a:rPr lang="en-US" dirty="0"/>
              <a:t> </a:t>
            </a:r>
            <a:r>
              <a:rPr lang="en-US" dirty="0" smtClean="0"/>
              <a:t>for workers</a:t>
            </a:r>
          </a:p>
          <a:p>
            <a:pPr marL="585216" lvl="1" indent="0">
              <a:buNone/>
            </a:pPr>
            <a:endParaRPr lang="en-US" dirty="0" smtClean="0"/>
          </a:p>
          <a:p>
            <a:r>
              <a:rPr lang="en-US" dirty="0" smtClean="0"/>
              <a:t>Workers formed trade unions</a:t>
            </a:r>
          </a:p>
          <a:p>
            <a:pPr lvl="1"/>
            <a:r>
              <a:rPr lang="en-US" dirty="0" smtClean="0"/>
              <a:t>Better pay</a:t>
            </a:r>
          </a:p>
          <a:p>
            <a:pPr lvl="1"/>
            <a:r>
              <a:rPr lang="en-US" dirty="0" smtClean="0"/>
              <a:t>Reduced hours of work</a:t>
            </a:r>
          </a:p>
          <a:p>
            <a:pPr lvl="1"/>
            <a:r>
              <a:rPr lang="en-US" dirty="0" smtClean="0"/>
              <a:t>Better working conditions</a:t>
            </a:r>
          </a:p>
          <a:p>
            <a:pPr marL="585216" lvl="1" indent="0">
              <a:buNone/>
            </a:pPr>
            <a:endParaRPr lang="en-US" dirty="0" smtClean="0"/>
          </a:p>
          <a:p>
            <a:r>
              <a:rPr lang="en-US" sz="2200" dirty="0" smtClean="0"/>
              <a:t>If employers denied union demands, workers went on strike</a:t>
            </a:r>
            <a:endParaRPr lang="en-US" sz="2200" dirty="0"/>
          </a:p>
          <a:p>
            <a:pPr lvl="1"/>
            <a:r>
              <a:rPr lang="en-US" sz="2000" dirty="0" smtClean="0"/>
              <a:t>Ex. 1913 coal miners in Nanaimo were on strike for 2+ years</a:t>
            </a:r>
          </a:p>
        </p:txBody>
      </p:sp>
    </p:spTree>
    <p:extLst>
      <p:ext uri="{BB962C8B-B14F-4D97-AF65-F5344CB8AC3E}">
        <p14:creationId xmlns:p14="http://schemas.microsoft.com/office/powerpoint/2010/main" val="323371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 smtClean="0"/>
              <a:t>Modernization in the early 20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Century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b="1" dirty="0" smtClean="0"/>
              <a:t>Horses</a:t>
            </a:r>
          </a:p>
          <a:p>
            <a:pPr lvl="1"/>
            <a:r>
              <a:rPr lang="en-US" sz="2000" dirty="0" smtClean="0"/>
              <a:t>horse-drawn carriages, ploughs, fire engines, etc.</a:t>
            </a:r>
          </a:p>
          <a:p>
            <a:r>
              <a:rPr lang="en-US" b="1" dirty="0" smtClean="0"/>
              <a:t>Bicycles</a:t>
            </a:r>
          </a:p>
          <a:p>
            <a:r>
              <a:rPr lang="en-US" dirty="0" smtClean="0"/>
              <a:t>Henry Ford – </a:t>
            </a:r>
            <a:r>
              <a:rPr lang="en-US" b="1" dirty="0" smtClean="0"/>
              <a:t>Automobiles</a:t>
            </a:r>
          </a:p>
          <a:p>
            <a:r>
              <a:rPr lang="en-US" dirty="0" smtClean="0"/>
              <a:t>Wright brothers </a:t>
            </a:r>
            <a:r>
              <a:rPr lang="en-US" sz="2000" dirty="0" smtClean="0"/>
              <a:t>– </a:t>
            </a:r>
            <a:r>
              <a:rPr lang="en-US" dirty="0" smtClean="0"/>
              <a:t>first flight in an </a:t>
            </a:r>
            <a:r>
              <a:rPr lang="en-US" b="1" dirty="0" smtClean="0"/>
              <a:t>airplane</a:t>
            </a:r>
            <a:endParaRPr lang="en-US" sz="2000" b="1" dirty="0" smtClean="0"/>
          </a:p>
          <a:p>
            <a:pPr lvl="1"/>
            <a:r>
              <a:rPr lang="en-US" sz="2000" dirty="0" smtClean="0"/>
              <a:t>Lasted only 12 seconds</a:t>
            </a:r>
          </a:p>
          <a:p>
            <a:r>
              <a:rPr lang="en-US" dirty="0" smtClean="0"/>
              <a:t>Alexander Graham Bell – </a:t>
            </a:r>
            <a:r>
              <a:rPr lang="en-US" b="1" dirty="0" smtClean="0"/>
              <a:t>Telephone</a:t>
            </a:r>
          </a:p>
          <a:p>
            <a:r>
              <a:rPr lang="en-US" dirty="0" smtClean="0"/>
              <a:t>Marconi – </a:t>
            </a:r>
            <a:r>
              <a:rPr lang="en-US" b="1" dirty="0" smtClean="0"/>
              <a:t>Radio</a:t>
            </a:r>
          </a:p>
          <a:p>
            <a:r>
              <a:rPr lang="en-US" dirty="0" smtClean="0"/>
              <a:t>Silent </a:t>
            </a:r>
            <a:r>
              <a:rPr lang="en-US" b="1" dirty="0" smtClean="0"/>
              <a:t>films</a:t>
            </a:r>
          </a:p>
          <a:p>
            <a:r>
              <a:rPr lang="en-US" b="1" dirty="0" smtClean="0"/>
              <a:t>Sports</a:t>
            </a:r>
          </a:p>
          <a:p>
            <a:pPr lvl="1"/>
            <a:r>
              <a:rPr lang="en-US" sz="2000" dirty="0" smtClean="0"/>
              <a:t>World Series began in 1903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dirty="0" smtClean="0"/>
              <a:t>Bathrooms</a:t>
            </a:r>
          </a:p>
          <a:p>
            <a:r>
              <a:rPr lang="en-US" dirty="0" smtClean="0"/>
              <a:t>Washing machines</a:t>
            </a:r>
          </a:p>
          <a:p>
            <a:r>
              <a:rPr lang="en-US" dirty="0" smtClean="0"/>
              <a:t>Hearing aids</a:t>
            </a:r>
          </a:p>
          <a:p>
            <a:r>
              <a:rPr lang="en-US" dirty="0" smtClean="0"/>
              <a:t>Vacuum cleaners</a:t>
            </a:r>
          </a:p>
          <a:p>
            <a:r>
              <a:rPr lang="en-US" dirty="0"/>
              <a:t>Eaton’s </a:t>
            </a:r>
            <a:r>
              <a:rPr lang="en-US" dirty="0" smtClean="0"/>
              <a:t>catalogue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Canada: On the road to independence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Some 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1981, “being Canadian” meant honouring one’s Native, French, or British cultural traditions</a:t>
            </a:r>
          </a:p>
          <a:p>
            <a:pPr lvl="1"/>
            <a:r>
              <a:rPr lang="en-US" dirty="0" smtClean="0"/>
              <a:t>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century, “being Canadian” applies to dozens of ethnic, religious, and linguistic groups associated with all parts of the world</a:t>
            </a:r>
          </a:p>
          <a:p>
            <a:endParaRPr lang="en-US" dirty="0" smtClean="0"/>
          </a:p>
          <a:p>
            <a:r>
              <a:rPr lang="en-US" dirty="0" smtClean="0"/>
              <a:t>Canada’s 1901 census counted 5,371,315</a:t>
            </a:r>
          </a:p>
          <a:p>
            <a:pPr lvl="1"/>
            <a:r>
              <a:rPr lang="en-US" dirty="0" smtClean="0"/>
              <a:t>Nearly all were of British or French descent</a:t>
            </a:r>
          </a:p>
          <a:p>
            <a:pPr lvl="2"/>
            <a:r>
              <a:rPr lang="en-US" dirty="0" smtClean="0"/>
              <a:t>French-Canadians did not spread out across the country like the English did</a:t>
            </a:r>
          </a:p>
          <a:p>
            <a:pPr lvl="1"/>
            <a:r>
              <a:rPr lang="en-US" dirty="0" smtClean="0"/>
              <a:t>Canada’s First Nations were near invisible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Canada: a nation or colony?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Canada continued to depend on Britain to handle all international affairs</a:t>
            </a:r>
          </a:p>
          <a:p>
            <a:endParaRPr lang="en-US" dirty="0"/>
          </a:p>
          <a:p>
            <a:pPr marL="137160" indent="0" algn="ctr">
              <a:buNone/>
            </a:pPr>
            <a:r>
              <a:rPr lang="en-US" dirty="0" smtClean="0"/>
              <a:t>Result = Britain made decisions that did not have Canada’s best interest in mind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Alaska Boundary Dispute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 territorial dispute between the U.S.A and Canada</a:t>
            </a:r>
          </a:p>
          <a:p>
            <a:pPr lvl="1"/>
            <a:r>
              <a:rPr lang="en-US" dirty="0" smtClean="0"/>
              <a:t>Controversy over a strip of land that runs down the Pacific Coast between B.C. and Alaska</a:t>
            </a:r>
          </a:p>
          <a:p>
            <a:pPr lvl="1"/>
            <a:r>
              <a:rPr lang="en-US" dirty="0" smtClean="0"/>
              <a:t>Also involved a canal that provided access to Yukon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Foreign affair = controlled by London</a:t>
            </a:r>
          </a:p>
          <a:p>
            <a:endParaRPr lang="en-US" dirty="0"/>
          </a:p>
          <a:p>
            <a:r>
              <a:rPr lang="en-US" dirty="0" smtClean="0"/>
              <a:t>1903: Britain decides the land belongs to the U.S.</a:t>
            </a:r>
          </a:p>
          <a:p>
            <a:pPr lvl="1"/>
            <a:r>
              <a:rPr lang="en-US" dirty="0" smtClean="0"/>
              <a:t>Britain had just fought the Boer War; did not want to become involved in another international conflict</a:t>
            </a:r>
          </a:p>
          <a:p>
            <a:r>
              <a:rPr lang="en-US" dirty="0" smtClean="0"/>
              <a:t>Canadians felt betrayed</a:t>
            </a:r>
          </a:p>
          <a:p>
            <a:pPr lvl="1"/>
            <a:r>
              <a:rPr lang="en-US" dirty="0" smtClean="0"/>
              <a:t>Rise of anti-British emotions &amp; a surge in Canadian nationalism separate from British identity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Boer War</a:t>
            </a:r>
            <a:br>
              <a:rPr lang="en-US" dirty="0" smtClean="0"/>
            </a:br>
            <a:r>
              <a:rPr lang="en-US" sz="2700" dirty="0" smtClean="0"/>
              <a:t>Canada’s first “foreign war”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conflict in South Africa, involving 7,000+ Canadians</a:t>
            </a:r>
          </a:p>
          <a:p>
            <a:pPr lvl="1"/>
            <a:r>
              <a:rPr lang="en-US" dirty="0" smtClean="0"/>
              <a:t>Between the British and Dutch settlers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English-Canadians urged the Canadian government to send help</a:t>
            </a:r>
          </a:p>
          <a:p>
            <a:pPr lvl="1"/>
            <a:r>
              <a:rPr lang="en-US" dirty="0" smtClean="0"/>
              <a:t>Put Prime Minister Wilfrid Laurier in a tough spot</a:t>
            </a:r>
          </a:p>
          <a:p>
            <a:endParaRPr lang="en-US" dirty="0" smtClean="0"/>
          </a:p>
          <a:p>
            <a:r>
              <a:rPr lang="en-US" dirty="0" smtClean="0"/>
              <a:t>French-Canadians &amp; immigrants from non-British countries disagreed with sending troops to a war halfway around the world</a:t>
            </a:r>
          </a:p>
          <a:p>
            <a:pPr lvl="1"/>
            <a:r>
              <a:rPr lang="en-US" b="1" dirty="0" smtClean="0"/>
              <a:t>Henri Bourassa </a:t>
            </a:r>
            <a:r>
              <a:rPr lang="en-US" dirty="0" smtClean="0"/>
              <a:t>led the opposition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5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Wilfrid Laurier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Autofit/>
          </a:bodyPr>
          <a:lstStyle/>
          <a:p>
            <a:r>
              <a:rPr lang="en-US" dirty="0" smtClean="0"/>
              <a:t>Leader of the Liberal Party</a:t>
            </a:r>
          </a:p>
          <a:p>
            <a:r>
              <a:rPr lang="en-US" dirty="0" smtClean="0"/>
              <a:t>Became Canada’s 7</a:t>
            </a:r>
            <a:r>
              <a:rPr lang="en-US" baseline="30000" dirty="0" smtClean="0"/>
              <a:t>th</a:t>
            </a:r>
            <a:r>
              <a:rPr lang="en-US" dirty="0" smtClean="0"/>
              <a:t> Prime Minister in 1899</a:t>
            </a:r>
          </a:p>
          <a:p>
            <a:pPr lvl="1"/>
            <a:r>
              <a:rPr lang="en-US" dirty="0" smtClean="0"/>
              <a:t>Served as Prime Minster for 15 years</a:t>
            </a:r>
          </a:p>
          <a:p>
            <a:pPr lvl="2"/>
            <a:r>
              <a:rPr lang="en-US" dirty="0" smtClean="0"/>
              <a:t>Known as “The Golden Age of Laurier”</a:t>
            </a:r>
          </a:p>
          <a:p>
            <a:r>
              <a:rPr lang="en-US" dirty="0" smtClean="0"/>
              <a:t>Canada’s first French Prime Minister</a:t>
            </a:r>
          </a:p>
          <a:p>
            <a:pPr lvl="1"/>
            <a:r>
              <a:rPr lang="en-US" dirty="0" smtClean="0"/>
              <a:t>Always tried to see both English &amp; French points of view</a:t>
            </a:r>
          </a:p>
          <a:p>
            <a:pPr lvl="1"/>
            <a:r>
              <a:rPr lang="en-US" dirty="0" smtClean="0"/>
              <a:t>Continually tried to work out compromises to please both language groups</a:t>
            </a:r>
          </a:p>
          <a:p>
            <a:pPr marL="265176" indent="0">
              <a:buNone/>
            </a:pPr>
            <a:endParaRPr lang="en-US" dirty="0"/>
          </a:p>
          <a:p>
            <a:pPr marL="265176" indent="0" algn="ctr">
              <a:buNone/>
            </a:pPr>
            <a:r>
              <a:rPr lang="en-US" i="1" dirty="0" smtClean="0"/>
              <a:t>“Two races share today the soil of Canada. These people had not always been friends. But I hasten to say it… There is no longer any family here but the human family. It matters not the language people speak or the alters on which they kneel.”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613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French-Canadian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French-speaking Canadians were extremely devastated by the outcome of the Alaska Boundary dispute</a:t>
            </a:r>
          </a:p>
          <a:p>
            <a:endParaRPr lang="en-US" dirty="0" smtClean="0"/>
          </a:p>
          <a:p>
            <a:r>
              <a:rPr lang="en-US" dirty="0" smtClean="0"/>
              <a:t>Saw themselves as Canadiens, not British subjects</a:t>
            </a:r>
          </a:p>
          <a:p>
            <a:pPr lvl="1"/>
            <a:r>
              <a:rPr lang="en-US" dirty="0" smtClean="0"/>
              <a:t>Believed Canada should have autonomy</a:t>
            </a:r>
          </a:p>
          <a:p>
            <a:endParaRPr lang="en-US" dirty="0"/>
          </a:p>
          <a:p>
            <a:r>
              <a:rPr lang="en-US" dirty="0" smtClean="0"/>
              <a:t>Language was another issue</a:t>
            </a:r>
          </a:p>
          <a:p>
            <a:pPr lvl="1"/>
            <a:r>
              <a:rPr lang="en-US" b="1" dirty="0" smtClean="0"/>
              <a:t>Public Schools Act</a:t>
            </a:r>
            <a:r>
              <a:rPr lang="en-US" dirty="0" smtClean="0"/>
              <a:t> in Manitoba made English the only official language in the province</a:t>
            </a:r>
          </a:p>
          <a:p>
            <a:pPr lvl="1"/>
            <a:r>
              <a:rPr lang="en-US" dirty="0" smtClean="0"/>
              <a:t>Eliminated the right to French-language instruction in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Canada’s changing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Laurier realized that for Canada needed more people, especially in the West, in order to prosper</a:t>
            </a:r>
          </a:p>
          <a:p>
            <a:pPr lvl="1"/>
            <a:r>
              <a:rPr lang="en-US" dirty="0" smtClean="0"/>
              <a:t>Launched an advertising campaign to attract immigrants from the United States and parts of Europe</a:t>
            </a:r>
          </a:p>
          <a:p>
            <a:pPr lvl="1"/>
            <a:r>
              <a:rPr lang="en-US" dirty="0" smtClean="0"/>
              <a:t>It worked!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Settling into a new life in Canada was easy for those who were healthy and wealthy</a:t>
            </a:r>
          </a:p>
          <a:p>
            <a:pPr lvl="1"/>
            <a:r>
              <a:rPr lang="en-US" dirty="0" smtClean="0"/>
              <a:t>Government sold land in the Prairies to those willing to farm for at relatively low cost</a:t>
            </a:r>
          </a:p>
          <a:p>
            <a:pPr lvl="1"/>
            <a:r>
              <a:rPr lang="en-US" dirty="0" smtClean="0"/>
              <a:t>Loneliness &amp; harsh conditions prompted many to move to urban centres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1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Complete the following sentences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sz="2200" dirty="0" smtClean="0"/>
              <a:t>Think about what Canada was like in the early 20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century…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sz="2300" b="1" dirty="0" smtClean="0"/>
              <a:t>The beliefs about a Canadian national identity were…</a:t>
            </a:r>
            <a:br>
              <a:rPr lang="en-US" sz="2300" b="1" dirty="0" smtClean="0"/>
            </a:br>
            <a:endParaRPr lang="en-US" sz="2300" b="1" dirty="0" smtClean="0"/>
          </a:p>
          <a:p>
            <a:r>
              <a:rPr lang="en-US" sz="2300" b="1" dirty="0" smtClean="0"/>
              <a:t>Women…</a:t>
            </a:r>
            <a:br>
              <a:rPr lang="en-US" sz="2300" b="1" dirty="0" smtClean="0"/>
            </a:br>
            <a:endParaRPr lang="en-US" sz="2300" b="1" dirty="0" smtClean="0"/>
          </a:p>
          <a:p>
            <a:r>
              <a:rPr lang="en-US" sz="2300" b="1" dirty="0" smtClean="0"/>
              <a:t>Significant conflicts that took place were…</a:t>
            </a:r>
            <a:br>
              <a:rPr lang="en-US" sz="2300" b="1" dirty="0" smtClean="0"/>
            </a:br>
            <a:endParaRPr lang="en-US" sz="2300" b="1" dirty="0" smtClean="0"/>
          </a:p>
          <a:p>
            <a:r>
              <a:rPr lang="en-US" sz="2300" b="1" dirty="0" smtClean="0"/>
              <a:t>Some major inventions include…</a:t>
            </a:r>
            <a:endParaRPr lang="en-CA" sz="2300" b="1" dirty="0"/>
          </a:p>
        </p:txBody>
      </p:sp>
    </p:spTree>
    <p:extLst>
      <p:ext uri="{BB962C8B-B14F-4D97-AF65-F5344CB8AC3E}">
        <p14:creationId xmlns:p14="http://schemas.microsoft.com/office/powerpoint/2010/main" val="3341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/>
          <a:lstStyle/>
          <a:p>
            <a:r>
              <a:rPr lang="en-US" dirty="0" smtClean="0"/>
              <a:t>People already living in Canada did not share the same welcoming attitude towards the newcomers</a:t>
            </a:r>
          </a:p>
          <a:p>
            <a:pPr lvl="1"/>
            <a:r>
              <a:rPr lang="en-US" dirty="0" smtClean="0"/>
              <a:t>Canadians were </a:t>
            </a:r>
            <a:r>
              <a:rPr lang="en-US" b="1" dirty="0" smtClean="0"/>
              <a:t>ethnocentric</a:t>
            </a:r>
          </a:p>
          <a:p>
            <a:pPr lvl="2"/>
            <a:r>
              <a:rPr lang="en-US" dirty="0" smtClean="0"/>
              <a:t>Believed their own race or group was superior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Result: many newcomers experienced discrimination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Ukrainians &amp; Polish people who settled in the Prairies were made fun of for their language and customs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Chinese, Japanese, and South Asians experienced the same in BC</a:t>
            </a:r>
          </a:p>
          <a:p>
            <a:pPr lvl="2"/>
            <a:r>
              <a:rPr lang="en-US" dirty="0" smtClean="0"/>
              <a:t>Held jobs that Canadians considered too unpleasant</a:t>
            </a:r>
          </a:p>
          <a:p>
            <a:pPr lvl="2"/>
            <a:r>
              <a:rPr lang="en-US" dirty="0" smtClean="0"/>
              <a:t>Cheap labour</a:t>
            </a:r>
          </a:p>
          <a:p>
            <a:pPr marL="905256" lvl="2" indent="0">
              <a:buNone/>
            </a:pPr>
            <a:r>
              <a:rPr lang="en-US" i="1" dirty="0" smtClean="0"/>
              <a:t>Ex. hailing coal, packing fish, washing dishes, etc.</a:t>
            </a:r>
          </a:p>
        </p:txBody>
      </p:sp>
    </p:spTree>
    <p:extLst>
      <p:ext uri="{BB962C8B-B14F-4D97-AF65-F5344CB8AC3E}">
        <p14:creationId xmlns:p14="http://schemas.microsoft.com/office/powerpoint/2010/main" val="133784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19400"/>
            <a:ext cx="8686800" cy="35052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2800" i="1" dirty="0" smtClean="0"/>
              <a:t>“British Columbia must remain a white man’s country”</a:t>
            </a:r>
            <a:endParaRPr lang="en-US" sz="2800" dirty="0" smtClean="0"/>
          </a:p>
          <a:p>
            <a:pPr marL="137160" indent="0" algn="r">
              <a:buNone/>
            </a:pPr>
            <a:endParaRPr lang="en-US" sz="2800" i="1" dirty="0" smtClean="0"/>
          </a:p>
          <a:p>
            <a:pPr marL="137160" indent="0" algn="r">
              <a:buNone/>
            </a:pPr>
            <a:r>
              <a:rPr lang="en-US" sz="2800" i="1" dirty="0" smtClean="0"/>
              <a:t>- R. B. Bennett, 1907</a:t>
            </a:r>
          </a:p>
          <a:p>
            <a:pPr marL="137160" indent="0" algn="r">
              <a:buNone/>
            </a:pPr>
            <a:r>
              <a:rPr lang="en-US" sz="2800" i="1" dirty="0" smtClean="0"/>
              <a:t>Future prime minister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711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/>
          <a:lstStyle/>
          <a:p>
            <a:r>
              <a:rPr lang="en-US" b="1" dirty="0" smtClean="0"/>
              <a:t>Chinese Immigration Act</a:t>
            </a:r>
          </a:p>
          <a:p>
            <a:pPr lvl="1"/>
            <a:r>
              <a:rPr lang="en-US" dirty="0" smtClean="0"/>
              <a:t>Federal government’s attempt to limit Asian immigration</a:t>
            </a:r>
            <a:endParaRPr lang="en-US" dirty="0"/>
          </a:p>
          <a:p>
            <a:pPr lvl="1"/>
            <a:r>
              <a:rPr lang="en-US" dirty="0" smtClean="0"/>
              <a:t>Passed in 1885 upon completion of the CPR</a:t>
            </a:r>
          </a:p>
          <a:p>
            <a:pPr lvl="1"/>
            <a:r>
              <a:rPr lang="en-US" dirty="0" smtClean="0"/>
              <a:t>Every Chinese immigrant had to pay a head tax of $50</a:t>
            </a:r>
          </a:p>
          <a:p>
            <a:pPr lvl="2"/>
            <a:r>
              <a:rPr lang="en-US" dirty="0" smtClean="0"/>
              <a:t>Later, this charge was raised to $500 per person (1903)</a:t>
            </a:r>
          </a:p>
          <a:p>
            <a:pPr marL="905256" lvl="2" indent="0">
              <a:buNone/>
            </a:pPr>
            <a:r>
              <a:rPr lang="en-US" i="1" dirty="0" smtClean="0"/>
              <a:t>Equivalent to the price of a house or two years’ salary in China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sz="2050" dirty="0" smtClean="0"/>
              <a:t>Head tax was abolished in 1923 and replaced by the </a:t>
            </a:r>
            <a:r>
              <a:rPr lang="en-US" sz="2050" b="1" dirty="0" smtClean="0"/>
              <a:t>Exclusion Act</a:t>
            </a:r>
            <a:r>
              <a:rPr lang="en-US" sz="2050" dirty="0" smtClean="0"/>
              <a:t>,</a:t>
            </a:r>
            <a:r>
              <a:rPr lang="en-US" sz="2050" b="1" dirty="0" smtClean="0"/>
              <a:t> </a:t>
            </a:r>
            <a:r>
              <a:rPr lang="en-US" sz="2050" dirty="0" smtClean="0"/>
              <a:t>which banned Chinese immigration altogether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33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Canada’s First Nations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15440"/>
            <a:ext cx="8534400" cy="4709160"/>
          </a:xfrm>
        </p:spPr>
        <p:txBody>
          <a:bodyPr>
            <a:noAutofit/>
          </a:bodyPr>
          <a:lstStyle/>
          <a:p>
            <a:r>
              <a:rPr lang="en-US" b="1" dirty="0" smtClean="0"/>
              <a:t>Indian Act</a:t>
            </a:r>
          </a:p>
          <a:p>
            <a:pPr lvl="1"/>
            <a:r>
              <a:rPr lang="en-US" dirty="0" smtClean="0"/>
              <a:t>Benefits:</a:t>
            </a:r>
          </a:p>
          <a:p>
            <a:pPr lvl="2"/>
            <a:r>
              <a:rPr lang="en-US" dirty="0" smtClean="0"/>
              <a:t>Provided schools, medical care, hunting &amp; fishing rights, tax exemption, and annual treaty payments</a:t>
            </a:r>
          </a:p>
          <a:p>
            <a:pPr lvl="2"/>
            <a:endParaRPr lang="en-US" dirty="0" smtClean="0"/>
          </a:p>
          <a:p>
            <a:pPr marL="982980" lvl="1" indent="-342900"/>
            <a:r>
              <a:rPr lang="en-US" dirty="0" smtClean="0"/>
              <a:t>Drawbacks:</a:t>
            </a:r>
          </a:p>
          <a:p>
            <a:pPr marL="1248156" lvl="2" indent="-342900"/>
            <a:r>
              <a:rPr lang="en-US" dirty="0" smtClean="0"/>
              <a:t>Denied the right to take up land, denied the right to vote, was incompatible with being a Canadian citizen</a:t>
            </a:r>
          </a:p>
          <a:p>
            <a:pPr marL="1248156" lvl="2" indent="-342900"/>
            <a:r>
              <a:rPr lang="en-US" dirty="0" smtClean="0"/>
              <a:t>Lost “Indian Status” if they lived off reserves, joined the military, obtained higher education, or married a non-Indian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18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709160"/>
          </a:xfrm>
        </p:spPr>
        <p:txBody>
          <a:bodyPr>
            <a:noAutofit/>
          </a:bodyPr>
          <a:lstStyle/>
          <a:p>
            <a:r>
              <a:rPr lang="en-US" sz="2300" dirty="0"/>
              <a:t>Designed to assimilate First Nations people into Canada’s mainstream culture</a:t>
            </a:r>
          </a:p>
          <a:p>
            <a:r>
              <a:rPr lang="en-US" sz="2300" dirty="0"/>
              <a:t>Gave the government control over how they lived and interacted with other Canadians</a:t>
            </a:r>
          </a:p>
          <a:p>
            <a:pPr marL="137160" indent="0">
              <a:buNone/>
            </a:pPr>
            <a:endParaRPr lang="en-US" b="1" dirty="0" smtClean="0"/>
          </a:p>
          <a:p>
            <a:r>
              <a:rPr lang="en-US" b="1" dirty="0" smtClean="0"/>
              <a:t>Reserves</a:t>
            </a:r>
            <a:endParaRPr lang="en-US" dirty="0"/>
          </a:p>
          <a:p>
            <a:pPr lvl="1"/>
            <a:r>
              <a:rPr lang="en-US" dirty="0"/>
              <a:t>Guaranteed that First Nations people would live away from the dominant society</a:t>
            </a:r>
          </a:p>
          <a:p>
            <a:pPr lvl="2"/>
            <a:r>
              <a:rPr lang="en-US" dirty="0"/>
              <a:t>Were not allowed to leave without government permission</a:t>
            </a:r>
          </a:p>
          <a:p>
            <a:pPr lvl="2"/>
            <a:r>
              <a:rPr lang="en-US" dirty="0"/>
              <a:t>Were encouraged to farm rather than hunt</a:t>
            </a:r>
          </a:p>
          <a:p>
            <a:endParaRPr lang="en-US" b="1" dirty="0" smtClean="0"/>
          </a:p>
          <a:p>
            <a:r>
              <a:rPr lang="en-US" b="1" dirty="0" smtClean="0"/>
              <a:t>Residential </a:t>
            </a:r>
            <a:r>
              <a:rPr lang="en-US" b="1" dirty="0"/>
              <a:t>schools</a:t>
            </a:r>
            <a:endParaRPr lang="en-US" dirty="0"/>
          </a:p>
          <a:p>
            <a:pPr lvl="1"/>
            <a:r>
              <a:rPr lang="en-US" dirty="0"/>
              <a:t>Forced First Nations children to set aside their identity and traditions</a:t>
            </a:r>
          </a:p>
          <a:p>
            <a:pPr lvl="2"/>
            <a:r>
              <a:rPr lang="en-US" dirty="0"/>
              <a:t>Were taken away from their communities and sent to schools hundreds of </a:t>
            </a:r>
            <a:r>
              <a:rPr lang="en-US" dirty="0" err="1"/>
              <a:t>kilometres</a:t>
            </a:r>
            <a:r>
              <a:rPr lang="en-US" dirty="0"/>
              <a:t> away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6146" name="Picture 2" descr="http://kissofthefurqueenquinn.files.wordpress.com/2011/11/brokenlife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763000" cy="610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1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Immigrants from similar backgrounds grouped together</a:t>
            </a:r>
          </a:p>
          <a:p>
            <a:pPr lvl="1"/>
            <a:r>
              <a:rPr lang="en-US" dirty="0" smtClean="0"/>
              <a:t>“Bloc” settlements in rural areas</a:t>
            </a:r>
          </a:p>
          <a:p>
            <a:pPr lvl="1"/>
            <a:r>
              <a:rPr lang="en-US" dirty="0" smtClean="0"/>
              <a:t>“Ethnic ghettos” in cities</a:t>
            </a:r>
          </a:p>
          <a:p>
            <a:pPr lvl="1"/>
            <a:endParaRPr lang="en-US" dirty="0"/>
          </a:p>
          <a:p>
            <a:pPr marL="137160" indent="0" algn="ctr">
              <a:buNone/>
            </a:pPr>
            <a:r>
              <a:rPr lang="en-US" sz="2600" dirty="0" smtClean="0"/>
              <a:t>All immigrant populations shared a common identity as being the poorest of Canadians</a:t>
            </a:r>
          </a:p>
          <a:p>
            <a:endParaRPr lang="en-US" dirty="0" smtClean="0"/>
          </a:p>
          <a:p>
            <a:pPr marL="137160" indent="0" algn="ctr">
              <a:buNone/>
            </a:pPr>
            <a:r>
              <a:rPr lang="en-US" sz="2300" dirty="0" smtClean="0"/>
              <a:t>This era exposes Canada as an emerging yet intolerant place</a:t>
            </a:r>
          </a:p>
          <a:p>
            <a:pPr marL="137160" indent="0" algn="ctr">
              <a:buNone/>
            </a:pPr>
            <a:r>
              <a:rPr lang="en-US" sz="2300" dirty="0" smtClean="0"/>
              <a:t>A history of intolerance, racism, and exclusion…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33729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Anti-racism posters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sz="3200" b="1" dirty="0" smtClean="0"/>
              <a:t>Discuss:</a:t>
            </a:r>
          </a:p>
          <a:p>
            <a:r>
              <a:rPr lang="en-US" dirty="0" smtClean="0"/>
              <a:t>What are the causes of racism?</a:t>
            </a:r>
          </a:p>
          <a:p>
            <a:endParaRPr lang="en-US" dirty="0" smtClean="0"/>
          </a:p>
          <a:p>
            <a:r>
              <a:rPr lang="en-US" dirty="0" smtClean="0"/>
              <a:t>What message is the poster portraying about racism?</a:t>
            </a:r>
          </a:p>
          <a:p>
            <a:endParaRPr lang="en-US" dirty="0"/>
          </a:p>
          <a:p>
            <a:r>
              <a:rPr lang="en-US" dirty="0" smtClean="0"/>
              <a:t>Is racism getting worse or disappearing in Canada?</a:t>
            </a:r>
          </a:p>
          <a:p>
            <a:endParaRPr lang="en-US" dirty="0"/>
          </a:p>
          <a:p>
            <a:r>
              <a:rPr lang="en-US" dirty="0" smtClean="0"/>
              <a:t>What can be done to stamp out racism?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4360" indent="-457200">
              <a:buFont typeface="+mj-lt"/>
              <a:buAutoNum type="arabicPeriod"/>
            </a:pPr>
            <a:r>
              <a:rPr lang="en-US" sz="2800" b="1" dirty="0" smtClean="0"/>
              <a:t>What effect do you think your background has on the way you view Canada today?</a:t>
            </a:r>
          </a:p>
          <a:p>
            <a:pPr marL="594360" indent="-457200">
              <a:buFont typeface="+mj-lt"/>
              <a:buAutoNum type="arabicPeriod"/>
            </a:pPr>
            <a:endParaRPr lang="en-US" b="1" dirty="0" smtClean="0"/>
          </a:p>
          <a:p>
            <a:pPr marL="137160" indent="0" algn="ctr">
              <a:buNone/>
            </a:pPr>
            <a:r>
              <a:rPr lang="en-US" sz="2700" i="1" dirty="0" smtClean="0"/>
              <a:t>Your perspective will determine how you view the </a:t>
            </a:r>
            <a:r>
              <a:rPr lang="en-US" sz="2700" b="1" i="1" dirty="0" smtClean="0"/>
              <a:t>past</a:t>
            </a:r>
            <a:r>
              <a:rPr lang="en-US" sz="2700" i="1" dirty="0" smtClean="0"/>
              <a:t> as well as the </a:t>
            </a:r>
            <a:r>
              <a:rPr lang="en-US" sz="2700" b="1" i="1" dirty="0" smtClean="0"/>
              <a:t>future</a:t>
            </a:r>
            <a:r>
              <a:rPr lang="en-US" sz="2700" i="1" dirty="0" smtClean="0"/>
              <a:t>…</a:t>
            </a:r>
            <a:endParaRPr lang="en-US" sz="2700" i="1" dirty="0"/>
          </a:p>
          <a:p>
            <a:pPr marL="594360" indent="-457200">
              <a:buFont typeface="+mj-lt"/>
              <a:buAutoNum type="arabicPeriod"/>
            </a:pPr>
            <a:endParaRPr lang="en-US" b="1" dirty="0"/>
          </a:p>
          <a:p>
            <a:pPr marL="594360" indent="-457200">
              <a:buFont typeface="+mj-lt"/>
              <a:buAutoNum type="arabicPeriod" startAt="2"/>
            </a:pPr>
            <a:r>
              <a:rPr lang="en-US" sz="2800" b="1" dirty="0" smtClean="0"/>
              <a:t>Do you have a mostly positive or negative view of Canada’s future?</a:t>
            </a:r>
          </a:p>
          <a:p>
            <a:pPr marL="457200" lvl="1" indent="0">
              <a:buNone/>
            </a:pPr>
            <a:r>
              <a:rPr lang="en-US" sz="2600" b="1" dirty="0"/>
              <a:t> </a:t>
            </a:r>
            <a:r>
              <a:rPr lang="en-US" sz="2600" b="1" dirty="0" smtClean="0"/>
              <a:t>Give reasons for your answer.</a:t>
            </a:r>
          </a:p>
        </p:txBody>
      </p:sp>
    </p:spTree>
    <p:extLst>
      <p:ext uri="{BB962C8B-B14F-4D97-AF65-F5344CB8AC3E}">
        <p14:creationId xmlns:p14="http://schemas.microsoft.com/office/powerpoint/2010/main" val="24515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Victorian-era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840"/>
            <a:ext cx="8229600" cy="5318760"/>
          </a:xfrm>
        </p:spPr>
        <p:txBody>
          <a:bodyPr>
            <a:normAutofit/>
          </a:bodyPr>
          <a:lstStyle/>
          <a:p>
            <a:r>
              <a:rPr lang="en-US" dirty="0" smtClean="0"/>
              <a:t>June 20, 1837 – January 22, 1901</a:t>
            </a:r>
          </a:p>
          <a:p>
            <a:pPr lvl="1"/>
            <a:r>
              <a:rPr lang="en-US" dirty="0" smtClean="0"/>
              <a:t>Period of peace, prosperity, and national self-confidence</a:t>
            </a:r>
          </a:p>
          <a:p>
            <a:pPr marL="585216" lvl="1" indent="0">
              <a:buNone/>
            </a:pPr>
            <a:endParaRPr lang="en-CA" dirty="0" smtClean="0"/>
          </a:p>
          <a:p>
            <a:r>
              <a:rPr lang="en-US" dirty="0" smtClean="0"/>
              <a:t>Millions emigrated to the US, Australia, and Canada</a:t>
            </a:r>
          </a:p>
          <a:p>
            <a:pPr lvl="1"/>
            <a:r>
              <a:rPr lang="en-US" dirty="0" smtClean="0"/>
              <a:t>Queen Victoria’s reign stretched across the globe</a:t>
            </a:r>
          </a:p>
          <a:p>
            <a:pPr lvl="1"/>
            <a:r>
              <a:rPr lang="en-US" dirty="0" smtClean="0"/>
              <a:t>Victoria = capital city of the first British Colony on the west coast (Vancouver Island)</a:t>
            </a:r>
          </a:p>
          <a:p>
            <a:pPr marL="585216" lvl="1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sz="1900" dirty="0" smtClean="0"/>
              <a:t>	Victoria day is still celebrated today,</a:t>
            </a:r>
          </a:p>
          <a:p>
            <a:pPr marL="137160" indent="0">
              <a:buNone/>
            </a:pPr>
            <a:r>
              <a:rPr lang="en-US" sz="1900" dirty="0" smtClean="0"/>
              <a:t>	honouring Queen Victoria’s birthday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31" y="1600200"/>
            <a:ext cx="350316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36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Most Canadians lived on farms or in small villages</a:t>
            </a:r>
          </a:p>
          <a:p>
            <a:endParaRPr lang="en-US" dirty="0" smtClean="0"/>
          </a:p>
          <a:p>
            <a:r>
              <a:rPr lang="en-US" dirty="0" smtClean="0"/>
              <a:t>But morals &amp; attitudes were set by middle- and upper-class Anglophones</a:t>
            </a:r>
          </a:p>
          <a:p>
            <a:pPr lvl="1"/>
            <a:r>
              <a:rPr lang="en-US" dirty="0" smtClean="0"/>
              <a:t>Little tolerance for those who did not obey the law</a:t>
            </a:r>
          </a:p>
          <a:p>
            <a:pPr marL="585216" lvl="1" indent="0">
              <a:buNone/>
            </a:pPr>
            <a:r>
              <a:rPr lang="en-US" i="1" dirty="0" smtClean="0"/>
              <a:t>Ex. Death penalty</a:t>
            </a:r>
          </a:p>
        </p:txBody>
      </p:sp>
      <p:pic>
        <p:nvPicPr>
          <p:cNvPr id="3074" name="Picture 2" descr="http://www.mnr.gov.on.ca/stdprodconsume/groups/lr/@mnr/@sorr/documents/images/264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05225"/>
            <a:ext cx="5257800" cy="38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47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Women’s Christian Temperance Union</a:t>
            </a:r>
          </a:p>
          <a:p>
            <a:pPr lvl="1"/>
            <a:r>
              <a:rPr lang="en-US" dirty="0" smtClean="0"/>
              <a:t>First organization founded (in 1873) to campaign for women’s rights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Actively campaigned for prohibition &amp; the right to vote</a:t>
            </a:r>
          </a:p>
          <a:p>
            <a:pPr lvl="1"/>
            <a:r>
              <a:rPr lang="en-US" dirty="0" smtClean="0"/>
              <a:t>Believed alcohol was the reason for society’s problems</a:t>
            </a:r>
          </a:p>
          <a:p>
            <a:pPr lvl="1"/>
            <a:r>
              <a:rPr lang="en-US" dirty="0" smtClean="0"/>
              <a:t>Also concerned about social problems</a:t>
            </a:r>
          </a:p>
          <a:p>
            <a:pPr marL="585216" lvl="1" indent="0">
              <a:buNone/>
            </a:pPr>
            <a:r>
              <a:rPr lang="en-US" i="1" dirty="0" smtClean="0"/>
              <a:t>(Child labour, poverty, pollution, etc.)</a:t>
            </a:r>
            <a:endParaRPr lang="en-US" dirty="0" smtClean="0"/>
          </a:p>
        </p:txBody>
      </p:sp>
      <p:pic>
        <p:nvPicPr>
          <p:cNvPr id="5122" name="Picture 2" descr="http://api.ning.com/files/mr2TCkf4A42kaTPaDZTwWvKATLj3jgiKMUdj6PbYTlReL4I3vg09AoF-BpfrBL7dLLNr3cbTZIFBrwNnaA*PdpxNRyVy0aCy/voteswo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435350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433.photobucket.com/albums/qq60/jocko1960/handmeadri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5" y="1447800"/>
            <a:ext cx="4804035" cy="51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5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709160"/>
          </a:xfrm>
        </p:spPr>
        <p:txBody>
          <a:bodyPr>
            <a:noAutofit/>
          </a:bodyPr>
          <a:lstStyle/>
          <a:p>
            <a:r>
              <a:rPr lang="en-US" dirty="0" smtClean="0"/>
              <a:t>Women were not considered persons under the law</a:t>
            </a:r>
          </a:p>
          <a:p>
            <a:pPr lvl="1"/>
            <a:r>
              <a:rPr lang="en-US" dirty="0" smtClean="0"/>
              <a:t>Those who worked outside of the home were employed in stores, as servants, or factory workers</a:t>
            </a:r>
          </a:p>
          <a:p>
            <a:pPr lvl="1"/>
            <a:r>
              <a:rPr lang="en-US" dirty="0" smtClean="0"/>
              <a:t>Salary was the legal property of her husband</a:t>
            </a:r>
          </a:p>
          <a:p>
            <a:pPr marL="585216" lvl="1" indent="0">
              <a:buNone/>
            </a:pPr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  <a:p>
            <a:pPr marL="585216" lvl="1" indent="0">
              <a:buNone/>
            </a:pPr>
            <a:r>
              <a:rPr lang="en-US" sz="1900" dirty="0" smtClean="0"/>
              <a:t>Women were not even allowed to enter bowling allies!</a:t>
            </a:r>
            <a:endParaRPr lang="en-US" sz="1900" dirty="0"/>
          </a:p>
          <a:p>
            <a:pPr marL="585216" lvl="1" indent="0">
              <a:buNone/>
            </a:pPr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  <a:p>
            <a:r>
              <a:rPr lang="en-US" dirty="0" smtClean="0"/>
              <a:t>Nellie McClung – famous suffragist</a:t>
            </a:r>
          </a:p>
          <a:p>
            <a:pPr lvl="1"/>
            <a:r>
              <a:rPr lang="en-US" dirty="0" smtClean="0"/>
              <a:t>“The Famous Five”, launched the “Persons case”</a:t>
            </a:r>
          </a:p>
          <a:p>
            <a:pPr lvl="1"/>
            <a:r>
              <a:rPr lang="en-US" dirty="0" smtClean="0"/>
              <a:t>Women should be eligible to sit in the Senate</a:t>
            </a:r>
          </a:p>
        </p:txBody>
      </p:sp>
      <p:pic>
        <p:nvPicPr>
          <p:cNvPr id="2050" name="Picture 2" descr="http://www.thecanadianencyclopedia.com/media/mcclung-nellie-4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43199"/>
            <a:ext cx="196215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31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economic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Canada known for abundance of natural resources</a:t>
            </a:r>
          </a:p>
          <a:p>
            <a:pPr marL="137160" indent="0">
              <a:buNone/>
            </a:pPr>
            <a:r>
              <a:rPr lang="en-US" i="1" dirty="0" smtClean="0"/>
              <a:t>Timber, wheat, minerals, etc.</a:t>
            </a:r>
          </a:p>
          <a:p>
            <a:pPr lvl="1"/>
            <a:r>
              <a:rPr lang="en-US" dirty="0" smtClean="0"/>
              <a:t>Relied heavily on an export economy</a:t>
            </a:r>
          </a:p>
          <a:p>
            <a:pPr marL="585216" lvl="1" indent="0">
              <a:buNone/>
            </a:pPr>
            <a:endParaRPr lang="en-US" dirty="0" smtClean="0"/>
          </a:p>
          <a:p>
            <a:r>
              <a:rPr lang="en-US" dirty="0" smtClean="0"/>
              <a:t>End of the 19</a:t>
            </a:r>
            <a:r>
              <a:rPr lang="en-US" baseline="30000" dirty="0" smtClean="0"/>
              <a:t>th</a:t>
            </a:r>
            <a:r>
              <a:rPr lang="en-US" dirty="0" smtClean="0"/>
              <a:t> century marked the beginning of the biggest economic boom that Canada had yet seen</a:t>
            </a:r>
          </a:p>
          <a:p>
            <a:pPr lvl="1"/>
            <a:r>
              <a:rPr lang="en-US" dirty="0" smtClean="0"/>
              <a:t>Surge in invention of new machinery &amp; technologies</a:t>
            </a:r>
          </a:p>
          <a:p>
            <a:pPr lvl="1"/>
            <a:r>
              <a:rPr lang="en-US" dirty="0" smtClean="0"/>
              <a:t>Hydroelectric power stations provided power to factories</a:t>
            </a:r>
          </a:p>
          <a:p>
            <a:pPr marL="265176" indent="0">
              <a:buNone/>
            </a:pPr>
            <a:endParaRPr lang="en-US" b="1" dirty="0" smtClean="0"/>
          </a:p>
          <a:p>
            <a:pPr marL="265176" indent="0">
              <a:buNone/>
            </a:pPr>
            <a:r>
              <a:rPr lang="en-US" b="1" dirty="0" smtClean="0"/>
              <a:t>= Enormous boost to industrialization in Canada</a:t>
            </a:r>
          </a:p>
          <a:p>
            <a:pPr lvl="1"/>
            <a:r>
              <a:rPr lang="en-US" dirty="0" smtClean="0"/>
              <a:t>More jobs in manufacturing</a:t>
            </a:r>
          </a:p>
          <a:p>
            <a:pPr marL="13716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Pulp &amp; paper, railways, road building, etc.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5526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economy in transition…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709160"/>
          </a:xfrm>
        </p:spPr>
        <p:txBody>
          <a:bodyPr>
            <a:noAutofit/>
          </a:bodyPr>
          <a:lstStyle/>
          <a:p>
            <a:r>
              <a:rPr lang="en-US" dirty="0" smtClean="0"/>
              <a:t>Huge populations were moving to towns and cities</a:t>
            </a:r>
          </a:p>
          <a:p>
            <a:pPr marL="585216" lvl="1" indent="0">
              <a:buNone/>
            </a:pPr>
            <a:r>
              <a:rPr lang="en-US" i="1" dirty="0" smtClean="0"/>
              <a:t>	Population of Canada’s western cities EXPLODED</a:t>
            </a:r>
          </a:p>
          <a:p>
            <a:pPr marL="585216" lvl="1" indent="0">
              <a:buNone/>
            </a:pPr>
            <a:endParaRPr lang="en-US" i="1" dirty="0" smtClean="0"/>
          </a:p>
          <a:p>
            <a:pPr marL="137160" indent="0" algn="ctr">
              <a:buNone/>
            </a:pPr>
            <a:r>
              <a:rPr lang="en-US" dirty="0" smtClean="0"/>
              <a:t>Rise in manufacturing = job opportunities in urban centres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b="1" dirty="0" smtClean="0"/>
              <a:t>BUT</a:t>
            </a:r>
            <a:r>
              <a:rPr lang="en-US" dirty="0" smtClean="0"/>
              <a:t> life was not the same for everyone in the cities</a:t>
            </a:r>
          </a:p>
          <a:p>
            <a:r>
              <a:rPr lang="en-US" dirty="0" smtClean="0"/>
              <a:t>Significant contrast between the wealthy &amp; the poor</a:t>
            </a:r>
          </a:p>
          <a:p>
            <a:pPr lvl="1"/>
            <a:r>
              <a:rPr lang="en-US" dirty="0" smtClean="0"/>
              <a:t>Rich lived in luxury</a:t>
            </a:r>
          </a:p>
          <a:p>
            <a:pPr lvl="2"/>
            <a:r>
              <a:rPr lang="en-US" dirty="0" smtClean="0"/>
              <a:t>Servants, electricity, heating, running water</a:t>
            </a:r>
            <a:endParaRPr lang="en-US" dirty="0"/>
          </a:p>
          <a:p>
            <a:pPr lvl="1"/>
            <a:r>
              <a:rPr lang="en-US" dirty="0" smtClean="0"/>
              <a:t>Working class lived in shacks</a:t>
            </a:r>
          </a:p>
          <a:p>
            <a:pPr lvl="2"/>
            <a:r>
              <a:rPr lang="en-US" dirty="0" smtClean="0"/>
              <a:t>No clean water + pollution from nearby factories = health problems</a:t>
            </a:r>
          </a:p>
        </p:txBody>
      </p:sp>
    </p:spTree>
    <p:extLst>
      <p:ext uri="{BB962C8B-B14F-4D97-AF65-F5344CB8AC3E}">
        <p14:creationId xmlns:p14="http://schemas.microsoft.com/office/powerpoint/2010/main" val="298829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709160"/>
          </a:xfrm>
        </p:spPr>
        <p:txBody>
          <a:bodyPr/>
          <a:lstStyle/>
          <a:p>
            <a:r>
              <a:rPr lang="en-US" dirty="0" smtClean="0"/>
              <a:t>Women and children worked long hours for low wages</a:t>
            </a:r>
          </a:p>
          <a:p>
            <a:pPr lvl="1"/>
            <a:r>
              <a:rPr lang="en-US" dirty="0" smtClean="0"/>
              <a:t>Restrictions on child labour were few and rarely enforced</a:t>
            </a: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 algn="ctr">
              <a:buNone/>
            </a:pPr>
            <a:r>
              <a:rPr lang="en-US" dirty="0" smtClean="0"/>
              <a:t>Still, people were attracted to cities for jobs</a:t>
            </a:r>
          </a:p>
          <a:p>
            <a:pPr marL="137160" indent="0" algn="ctr">
              <a:buNone/>
            </a:pPr>
            <a:r>
              <a:rPr lang="en-US" dirty="0" smtClean="0"/>
              <a:t>and cultural and social opportunities</a:t>
            </a:r>
          </a:p>
          <a:p>
            <a:pPr marL="13716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phantasmal-romance.tripod.com/industrial_revolution/machinery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54679"/>
            <a:ext cx="4953000" cy="354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hantasmal-romance.tripod.com/industrial_revolution/womenandchildren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800600" cy="336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freepages.genealogy.rootsweb.com/~brett/photo2/swhitbread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937" y="152400"/>
            <a:ext cx="480266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floridahistory.org/ybor2_files/image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276600"/>
            <a:ext cx="4338367" cy="340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2655</TotalTime>
  <Words>1411</Words>
  <Application>Microsoft Office PowerPoint</Application>
  <PresentationFormat>On-screen Show (4:3)</PresentationFormat>
  <Paragraphs>231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Apex</vt:lpstr>
      <vt:lpstr>Canada: 1900-1914</vt:lpstr>
      <vt:lpstr>Complete the following sentences</vt:lpstr>
      <vt:lpstr>End of the Victorian-era</vt:lpstr>
      <vt:lpstr>PowerPoint Presentation</vt:lpstr>
      <vt:lpstr>Women’s rights</vt:lpstr>
      <vt:lpstr>Women’s rights</vt:lpstr>
      <vt:lpstr>An economic revolution</vt:lpstr>
      <vt:lpstr>An economy in transition…</vt:lpstr>
      <vt:lpstr>PowerPoint Presentation</vt:lpstr>
      <vt:lpstr>PowerPoint Presentation</vt:lpstr>
      <vt:lpstr>Modernization in the early 20th Century</vt:lpstr>
      <vt:lpstr>PowerPoint Presentation</vt:lpstr>
      <vt:lpstr>Some background information</vt:lpstr>
      <vt:lpstr>Canada: a nation or colony?</vt:lpstr>
      <vt:lpstr>Alaska Boundary Dispute</vt:lpstr>
      <vt:lpstr>Boer War Canada’s first “foreign war”</vt:lpstr>
      <vt:lpstr>Sir Wilfrid Laurier</vt:lpstr>
      <vt:lpstr>French-Canadian nationalism</vt:lpstr>
      <vt:lpstr>Canada’s changing population</vt:lpstr>
      <vt:lpstr>PowerPoint Presentation</vt:lpstr>
      <vt:lpstr>PowerPoint Presentation</vt:lpstr>
      <vt:lpstr>PowerPoint Presentation</vt:lpstr>
      <vt:lpstr>Canada’s First Nations people</vt:lpstr>
      <vt:lpstr>PowerPoint Presentation</vt:lpstr>
      <vt:lpstr>Surviving…</vt:lpstr>
      <vt:lpstr>Anti-racism posters</vt:lpstr>
      <vt:lpstr>In-class assignment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Canada: 1900-1914</dc:title>
  <dc:creator>Janice</dc:creator>
  <cp:lastModifiedBy>Janice</cp:lastModifiedBy>
  <cp:revision>210</cp:revision>
  <dcterms:created xsi:type="dcterms:W3CDTF">2012-03-07T21:17:10Z</dcterms:created>
  <dcterms:modified xsi:type="dcterms:W3CDTF">2012-03-09T17:34:57Z</dcterms:modified>
</cp:coreProperties>
</file>